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slideLayouts/slideLayout34.xml" ContentType="application/vnd.openxmlformats-officedocument.presentationml.slideLayout+xml"/>
  <Override PartName="/ppt/theme/theme1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5.xml" ContentType="application/vnd.openxmlformats-officedocument.theme+xml"/>
  <Override PartName="/ppt/slideLayouts/slideLayout43.xml" ContentType="application/vnd.openxmlformats-officedocument.presentationml.slideLayout+xml"/>
  <Override PartName="/ppt/theme/theme1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9.xml" ContentType="application/vnd.openxmlformats-officedocument.theme+xml"/>
  <Override PartName="/ppt/slideLayouts/slideLayout52.xml" ContentType="application/vnd.openxmlformats-officedocument.presentationml.slideLayout+xml"/>
  <Override PartName="/ppt/theme/theme2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1.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3.xml" ContentType="application/vnd.openxmlformats-officedocument.theme+xml"/>
  <Override PartName="/ppt/slideLayouts/slideLayout61.xml" ContentType="application/vnd.openxmlformats-officedocument.presentationml.slideLayout+xml"/>
  <Override PartName="/ppt/theme/theme2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7.xml" ContentType="application/vnd.openxmlformats-officedocument.theme+xml"/>
  <Override PartName="/ppt/slideLayouts/slideLayout70.xml" ContentType="application/vnd.openxmlformats-officedocument.presentationml.slideLayout+xml"/>
  <Override PartName="/ppt/theme/theme2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1.xml" ContentType="application/vnd.openxmlformats-officedocument.theme+xml"/>
  <Override PartName="/ppt/slideLayouts/slideLayout79.xml" ContentType="application/vnd.openxmlformats-officedocument.presentationml.slideLayout+xml"/>
  <Override PartName="/ppt/theme/theme3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0" r:id="rId2"/>
    <p:sldMasterId id="2147483682" r:id="rId3"/>
    <p:sldMasterId id="2147483694" r:id="rId4"/>
    <p:sldMasterId id="2147483701" r:id="rId5"/>
    <p:sldMasterId id="2147483706" r:id="rId6"/>
    <p:sldMasterId id="2147483709" r:id="rId7"/>
    <p:sldMasterId id="2147483712" r:id="rId8"/>
    <p:sldMasterId id="2147483714" r:id="rId9"/>
    <p:sldMasterId id="2147483719" r:id="rId10"/>
    <p:sldMasterId id="2147483722" r:id="rId11"/>
    <p:sldMasterId id="2147483725" r:id="rId12"/>
    <p:sldMasterId id="2147483727" r:id="rId13"/>
    <p:sldMasterId id="2147483732" r:id="rId14"/>
    <p:sldMasterId id="2147483735" r:id="rId15"/>
    <p:sldMasterId id="2147483738" r:id="rId16"/>
    <p:sldMasterId id="2147483740" r:id="rId17"/>
    <p:sldMasterId id="2147483745" r:id="rId18"/>
    <p:sldMasterId id="2147483748" r:id="rId19"/>
    <p:sldMasterId id="2147483751" r:id="rId20"/>
    <p:sldMasterId id="2147483753" r:id="rId21"/>
    <p:sldMasterId id="2147483758" r:id="rId22"/>
    <p:sldMasterId id="2147483761" r:id="rId23"/>
    <p:sldMasterId id="2147483764" r:id="rId24"/>
    <p:sldMasterId id="2147483766" r:id="rId25"/>
    <p:sldMasterId id="2147483771" r:id="rId26"/>
    <p:sldMasterId id="2147483774" r:id="rId27"/>
    <p:sldMasterId id="2147483777" r:id="rId28"/>
    <p:sldMasterId id="2147483779" r:id="rId29"/>
    <p:sldMasterId id="2147483784" r:id="rId30"/>
    <p:sldMasterId id="2147483787" r:id="rId31"/>
    <p:sldMasterId id="2147483790" r:id="rId32"/>
    <p:sldMasterId id="2147483814" r:id="rId33"/>
  </p:sldMasterIdLst>
  <p:notesMasterIdLst>
    <p:notesMasterId r:id="rId59"/>
  </p:notesMasterIdLst>
  <p:handoutMasterIdLst>
    <p:handoutMasterId r:id="rId60"/>
  </p:handoutMasterIdLst>
  <p:sldIdLst>
    <p:sldId id="256" r:id="rId34"/>
    <p:sldId id="435" r:id="rId35"/>
    <p:sldId id="418" r:id="rId36"/>
    <p:sldId id="436" r:id="rId37"/>
    <p:sldId id="409" r:id="rId38"/>
    <p:sldId id="410" r:id="rId39"/>
    <p:sldId id="423" r:id="rId40"/>
    <p:sldId id="421" r:id="rId41"/>
    <p:sldId id="370" r:id="rId42"/>
    <p:sldId id="371" r:id="rId43"/>
    <p:sldId id="307" r:id="rId44"/>
    <p:sldId id="354" r:id="rId45"/>
    <p:sldId id="432" r:id="rId46"/>
    <p:sldId id="440" r:id="rId47"/>
    <p:sldId id="437" r:id="rId48"/>
    <p:sldId id="443" r:id="rId49"/>
    <p:sldId id="441" r:id="rId50"/>
    <p:sldId id="448" r:id="rId51"/>
    <p:sldId id="438" r:id="rId52"/>
    <p:sldId id="451" r:id="rId53"/>
    <p:sldId id="449" r:id="rId54"/>
    <p:sldId id="447" r:id="rId55"/>
    <p:sldId id="445" r:id="rId56"/>
    <p:sldId id="446" r:id="rId57"/>
    <p:sldId id="318" r:id="rId58"/>
  </p:sldIdLst>
  <p:sldSz cx="12188825"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6" userDrawn="1">
          <p15:clr>
            <a:srgbClr val="A4A3A4"/>
          </p15:clr>
        </p15:guide>
        <p15:guide id="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600E"/>
    <a:srgbClr val="7A7D78"/>
    <a:srgbClr val="FDBD10"/>
    <a:srgbClr val="C94B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68" autoAdjust="0"/>
    <p:restoredTop sz="94660"/>
  </p:normalViewPr>
  <p:slideViewPr>
    <p:cSldViewPr snapToGrid="0" snapToObjects="1" showGuides="1">
      <p:cViewPr varScale="1">
        <p:scale>
          <a:sx n="105" d="100"/>
          <a:sy n="105" d="100"/>
        </p:scale>
        <p:origin x="144" y="174"/>
      </p:cViewPr>
      <p:guideLst>
        <p:guide orient="horz" pos="456"/>
        <p:guide/>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56" d="100"/>
          <a:sy n="56" d="100"/>
        </p:scale>
        <p:origin x="285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6.xml"/><Relationship Id="rId21" Type="http://schemas.openxmlformats.org/officeDocument/2006/relationships/slideMaster" Target="slideMasters/slideMaster21.xml"/><Relationship Id="rId34" Type="http://schemas.openxmlformats.org/officeDocument/2006/relationships/slide" Target="slides/slide1.xml"/><Relationship Id="rId42" Type="http://schemas.openxmlformats.org/officeDocument/2006/relationships/slide" Target="slides/slide9.xml"/><Relationship Id="rId47" Type="http://schemas.openxmlformats.org/officeDocument/2006/relationships/slide" Target="slides/slide14.xml"/><Relationship Id="rId50" Type="http://schemas.openxmlformats.org/officeDocument/2006/relationships/slide" Target="slides/slide17.xml"/><Relationship Id="rId55" Type="http://schemas.openxmlformats.org/officeDocument/2006/relationships/slide" Target="slides/slide22.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Master" Target="slideMasters/slideMaster29.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4.xml"/><Relationship Id="rId40" Type="http://schemas.openxmlformats.org/officeDocument/2006/relationships/slide" Target="slides/slide7.xml"/><Relationship Id="rId45" Type="http://schemas.openxmlformats.org/officeDocument/2006/relationships/slide" Target="slides/slide12.xml"/><Relationship Id="rId53" Type="http://schemas.openxmlformats.org/officeDocument/2006/relationships/slide" Target="slides/slide20.xml"/><Relationship Id="rId58" Type="http://schemas.openxmlformats.org/officeDocument/2006/relationships/slide" Target="slides/slide25.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2.xml"/><Relationship Id="rId43" Type="http://schemas.openxmlformats.org/officeDocument/2006/relationships/slide" Target="slides/slide10.xml"/><Relationship Id="rId48" Type="http://schemas.openxmlformats.org/officeDocument/2006/relationships/slide" Target="slides/slide15.xml"/><Relationship Id="rId56" Type="http://schemas.openxmlformats.org/officeDocument/2006/relationships/slide" Target="slides/slide23.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3" tIns="46578" rIns="93153" bIns="46578"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53" tIns="46578" rIns="93153" bIns="46578" rtlCol="0"/>
          <a:lstStyle>
            <a:lvl1pPr algn="r">
              <a:defRPr sz="1200"/>
            </a:lvl1pPr>
          </a:lstStyle>
          <a:p>
            <a:fld id="{45371320-A9C9-DB4B-B9A5-963414A08A46}" type="datetimeFigureOut">
              <a:rPr lang="en-US" smtClean="0"/>
              <a:t>9/28/2017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53" tIns="46578" rIns="93153" bIns="4657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3" tIns="46578" rIns="93153" bIns="46578" rtlCol="0" anchor="b"/>
          <a:lstStyle>
            <a:lvl1pPr algn="r">
              <a:defRPr sz="1200"/>
            </a:lvl1pPr>
          </a:lstStyle>
          <a:p>
            <a:fld id="{705689B1-A93D-CA41-A56A-33DC6BD296D6}" type="slidenum">
              <a:rPr lang="en-US" smtClean="0"/>
              <a:t>‹#›</a:t>
            </a:fld>
            <a:endParaRPr lang="en-US" dirty="0"/>
          </a:p>
        </p:txBody>
      </p:sp>
    </p:spTree>
    <p:extLst>
      <p:ext uri="{BB962C8B-B14F-4D97-AF65-F5344CB8AC3E}">
        <p14:creationId xmlns:p14="http://schemas.microsoft.com/office/powerpoint/2010/main" val="4249035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3" tIns="46578" rIns="93153" bIns="46578"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3" tIns="46578" rIns="93153" bIns="46578" rtlCol="0"/>
          <a:lstStyle>
            <a:lvl1pPr algn="r">
              <a:defRPr sz="1200"/>
            </a:lvl1pPr>
          </a:lstStyle>
          <a:p>
            <a:fld id="{37FF5CBD-F177-B242-AD02-A376EA0E7D71}" type="datetimeFigureOut">
              <a:rPr lang="en-US" smtClean="0"/>
              <a:t>9/28/2017</a:t>
            </a:fld>
            <a:endParaRPr lang="en-US"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53" tIns="46578" rIns="93153" bIns="46578"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3" tIns="46578" rIns="93153"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3" tIns="46578" rIns="93153"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3" tIns="46578" rIns="93153" bIns="46578" rtlCol="0" anchor="b"/>
          <a:lstStyle>
            <a:lvl1pPr algn="r">
              <a:defRPr sz="1200"/>
            </a:lvl1pPr>
          </a:lstStyle>
          <a:p>
            <a:fld id="{B9AA172C-E631-8741-8A8A-598C2AA6F8B6}" type="slidenum">
              <a:rPr lang="en-US" smtClean="0"/>
              <a:t>‹#›</a:t>
            </a:fld>
            <a:endParaRPr lang="en-US" dirty="0"/>
          </a:p>
        </p:txBody>
      </p:sp>
    </p:spTree>
    <p:extLst>
      <p:ext uri="{BB962C8B-B14F-4D97-AF65-F5344CB8AC3E}">
        <p14:creationId xmlns:p14="http://schemas.microsoft.com/office/powerpoint/2010/main" val="4933335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t>1</a:t>
            </a:fld>
            <a:endParaRPr lang="en-US" dirty="0"/>
          </a:p>
        </p:txBody>
      </p:sp>
    </p:spTree>
    <p:extLst>
      <p:ext uri="{BB962C8B-B14F-4D97-AF65-F5344CB8AC3E}">
        <p14:creationId xmlns:p14="http://schemas.microsoft.com/office/powerpoint/2010/main" val="248746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23</a:t>
            </a:fld>
            <a:endParaRPr lang="en-US" dirty="0"/>
          </a:p>
        </p:txBody>
      </p:sp>
    </p:spTree>
    <p:extLst>
      <p:ext uri="{BB962C8B-B14F-4D97-AF65-F5344CB8AC3E}">
        <p14:creationId xmlns:p14="http://schemas.microsoft.com/office/powerpoint/2010/main" val="142528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24</a:t>
            </a:fld>
            <a:endParaRPr lang="en-US" dirty="0"/>
          </a:p>
        </p:txBody>
      </p:sp>
    </p:spTree>
    <p:extLst>
      <p:ext uri="{BB962C8B-B14F-4D97-AF65-F5344CB8AC3E}">
        <p14:creationId xmlns:p14="http://schemas.microsoft.com/office/powerpoint/2010/main" val="1457623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t>25</a:t>
            </a:fld>
            <a:endParaRPr lang="en-US" dirty="0"/>
          </a:p>
        </p:txBody>
      </p:sp>
    </p:spTree>
    <p:extLst>
      <p:ext uri="{BB962C8B-B14F-4D97-AF65-F5344CB8AC3E}">
        <p14:creationId xmlns:p14="http://schemas.microsoft.com/office/powerpoint/2010/main" val="42461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6</a:t>
            </a:fld>
            <a:endParaRPr lang="en-US" dirty="0"/>
          </a:p>
        </p:txBody>
      </p:sp>
    </p:spTree>
    <p:extLst>
      <p:ext uri="{BB962C8B-B14F-4D97-AF65-F5344CB8AC3E}">
        <p14:creationId xmlns:p14="http://schemas.microsoft.com/office/powerpoint/2010/main" val="885231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987151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9</a:t>
            </a:fld>
            <a:endParaRPr lang="en-US" dirty="0"/>
          </a:p>
        </p:txBody>
      </p:sp>
    </p:spTree>
    <p:extLst>
      <p:ext uri="{BB962C8B-B14F-4D97-AF65-F5344CB8AC3E}">
        <p14:creationId xmlns:p14="http://schemas.microsoft.com/office/powerpoint/2010/main" val="2780217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10</a:t>
            </a:fld>
            <a:endParaRPr lang="en-US" dirty="0"/>
          </a:p>
        </p:txBody>
      </p:sp>
    </p:spTree>
    <p:extLst>
      <p:ext uri="{BB962C8B-B14F-4D97-AF65-F5344CB8AC3E}">
        <p14:creationId xmlns:p14="http://schemas.microsoft.com/office/powerpoint/2010/main" val="1974479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A172C-E631-8741-8A8A-598C2AA6F8B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546833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16</a:t>
            </a:fld>
            <a:endParaRPr lang="en-US" dirty="0"/>
          </a:p>
        </p:txBody>
      </p:sp>
    </p:spTree>
    <p:extLst>
      <p:ext uri="{BB962C8B-B14F-4D97-AF65-F5344CB8AC3E}">
        <p14:creationId xmlns:p14="http://schemas.microsoft.com/office/powerpoint/2010/main" val="81984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21</a:t>
            </a:fld>
            <a:endParaRPr lang="en-US" dirty="0"/>
          </a:p>
        </p:txBody>
      </p:sp>
    </p:spTree>
    <p:extLst>
      <p:ext uri="{BB962C8B-B14F-4D97-AF65-F5344CB8AC3E}">
        <p14:creationId xmlns:p14="http://schemas.microsoft.com/office/powerpoint/2010/main" val="2122981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604E87-B32B-4DEE-A0B7-3E6FF5F8643B}" type="slidenum">
              <a:rPr lang="en-US" smtClean="0"/>
              <a:t>22</a:t>
            </a:fld>
            <a:endParaRPr lang="en-US" dirty="0"/>
          </a:p>
        </p:txBody>
      </p:sp>
    </p:spTree>
    <p:extLst>
      <p:ext uri="{BB962C8B-B14F-4D97-AF65-F5344CB8AC3E}">
        <p14:creationId xmlns:p14="http://schemas.microsoft.com/office/powerpoint/2010/main" val="821393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61124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2270203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064961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646AA498-EB57-4314-B589-A0C7B00A1CC3}" type="datetimeFigureOut">
              <a:rPr lang="en-US" smtClean="0"/>
              <a:pPr/>
              <a:t>9/28/2017</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7F79FDCB-6509-4231-9A03-931D6DCE04D4}" type="slidenum">
              <a:rPr lang="en-US" smtClean="0"/>
              <a:pPr/>
              <a:t>‹#›</a:t>
            </a:fld>
            <a:endParaRPr lang="en-US" dirty="0"/>
          </a:p>
        </p:txBody>
      </p:sp>
    </p:spTree>
    <p:extLst>
      <p:ext uri="{BB962C8B-B14F-4D97-AF65-F5344CB8AC3E}">
        <p14:creationId xmlns:p14="http://schemas.microsoft.com/office/powerpoint/2010/main" val="37404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69625" cy="1143000"/>
          </a:xfrm>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3157508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7982" y="1825625"/>
            <a:ext cx="1051286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F6EC8FDF-1A30-1A46-A3F7-CF010894137E}" type="datetimeFigureOut">
              <a:rPr lang="en-US" smtClean="0"/>
              <a:t>9/28/2017</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782911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2806148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86735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1737050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3893256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7982" y="1825625"/>
            <a:ext cx="1051286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F6EC8FDF-1A30-1A46-A3F7-CF010894137E}" type="datetimeFigureOut">
              <a:rPr lang="en-US" smtClean="0"/>
              <a:t>9/28/2017</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792463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3889711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2937803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2699346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032663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664976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335449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69625" cy="1143000"/>
          </a:xfrm>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4033265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1302983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1633756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7982" y="1825625"/>
            <a:ext cx="1051286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F6EC8FDF-1A30-1A46-A3F7-CF010894137E}" type="datetimeFigureOut">
              <a:rPr lang="en-US" smtClean="0"/>
              <a:t>9/28/2017</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723710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5538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7982" y="1825625"/>
            <a:ext cx="1051286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F6EC8FDF-1A30-1A46-A3F7-CF010894137E}" type="datetimeFigureOut">
              <a:rPr lang="en-US" smtClean="0"/>
              <a:t>9/28/2017</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AF3A1FCB-7ADC-F741-A161-9E87BE58E94E}" type="slidenum">
              <a:rPr lang="en-US" smtClean="0"/>
              <a:t>‹#›</a:t>
            </a:fld>
            <a:endParaRPr lang="en-US" dirty="0"/>
          </a:p>
        </p:txBody>
      </p:sp>
    </p:spTree>
    <p:extLst>
      <p:ext uri="{BB962C8B-B14F-4D97-AF65-F5344CB8AC3E}">
        <p14:creationId xmlns:p14="http://schemas.microsoft.com/office/powerpoint/2010/main" val="1562636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28435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288227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1191080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2176980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69625" cy="1143000"/>
          </a:xfrm>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3339567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4200164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41550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7982" y="1825625"/>
            <a:ext cx="1051286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F6EC8FDF-1A30-1A46-A3F7-CF010894137E}" type="datetimeFigureOut">
              <a:rPr lang="en-US" smtClean="0"/>
              <a:t>9/28/2017</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286325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399458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3676666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646AA498-EB57-4314-B589-A0C7B00A1CC3}" type="datetimeFigureOut">
              <a:rPr lang="en-US" smtClean="0"/>
              <a:pPr/>
              <a:t>9/28/2017</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7F79FDCB-6509-4231-9A03-931D6DCE04D4}" type="slidenum">
              <a:rPr lang="en-US" smtClean="0"/>
              <a:pPr/>
              <a:t>‹#›</a:t>
            </a:fld>
            <a:endParaRPr lang="en-US" dirty="0"/>
          </a:p>
        </p:txBody>
      </p:sp>
    </p:spTree>
    <p:extLst>
      <p:ext uri="{BB962C8B-B14F-4D97-AF65-F5344CB8AC3E}">
        <p14:creationId xmlns:p14="http://schemas.microsoft.com/office/powerpoint/2010/main" val="1980231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2129817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11394306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4081643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69625" cy="1143000"/>
          </a:xfrm>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4084569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3100431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591525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7982" y="1825625"/>
            <a:ext cx="1051286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F6EC8FDF-1A30-1A46-A3F7-CF010894137E}" type="datetimeFigureOut">
              <a:rPr lang="en-US" smtClean="0"/>
              <a:t>9/28/2017</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295012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41770653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3560358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999166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441" y="6356351"/>
            <a:ext cx="2844059" cy="365125"/>
          </a:xfrm>
          <a:prstGeom prst="rect">
            <a:avLst/>
          </a:prstGeom>
        </p:spPr>
        <p:txBody>
          <a:bodyPr/>
          <a:lstStyle>
            <a:lvl1pPr>
              <a:defRPr/>
            </a:lvl1pPr>
          </a:lstStyle>
          <a:p>
            <a:pPr>
              <a:defRPr/>
            </a:pPr>
            <a:fld id="{39ADD359-903D-40D8-832D-8C349F281835}" type="datetimeFigureOut">
              <a:rPr lang="en-US"/>
              <a:pPr>
                <a:defRPr/>
              </a:pPr>
              <a:t>9/28/2017</a:t>
            </a:fld>
            <a:endParaRPr lang="en-US" dirty="0"/>
          </a:p>
        </p:txBody>
      </p:sp>
      <p:sp>
        <p:nvSpPr>
          <p:cNvPr id="3" name="Footer Placeholder 4"/>
          <p:cNvSpPr>
            <a:spLocks noGrp="1"/>
          </p:cNvSpPr>
          <p:nvPr>
            <p:ph type="ftr" sz="quarter" idx="11"/>
          </p:nvPr>
        </p:nvSpPr>
        <p:spPr>
          <a:xfrm>
            <a:off x="4164515" y="6356351"/>
            <a:ext cx="3859795"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8735325" y="6356351"/>
            <a:ext cx="2844059" cy="365125"/>
          </a:xfrm>
          <a:prstGeom prst="rect">
            <a:avLst/>
          </a:prstGeom>
        </p:spPr>
        <p:txBody>
          <a:bodyPr/>
          <a:lstStyle>
            <a:lvl1pPr>
              <a:defRPr/>
            </a:lvl1pPr>
          </a:lstStyle>
          <a:p>
            <a:pPr>
              <a:defRPr/>
            </a:pPr>
            <a:fld id="{2DAF8D29-4D18-477C-B36B-BB8E5754B42F}" type="slidenum">
              <a:rPr lang="en-US" altLang="en-US"/>
              <a:pPr>
                <a:defRPr/>
              </a:pPr>
              <a:t>‹#›</a:t>
            </a:fld>
            <a:endParaRPr lang="en-US" altLang="en-US" dirty="0"/>
          </a:p>
        </p:txBody>
      </p:sp>
    </p:spTree>
    <p:extLst>
      <p:ext uri="{BB962C8B-B14F-4D97-AF65-F5344CB8AC3E}">
        <p14:creationId xmlns:p14="http://schemas.microsoft.com/office/powerpoint/2010/main" val="1962039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1844656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2613268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69625" cy="1143000"/>
          </a:xfrm>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3754432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2486206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554294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7982" y="1825625"/>
            <a:ext cx="1051286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F6EC8FDF-1A30-1A46-A3F7-CF010894137E}" type="datetimeFigureOut">
              <a:rPr lang="en-US" smtClean="0"/>
              <a:t>9/28/2017</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315860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8399362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11478463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2654642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3785234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7407443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797674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69625" cy="1143000"/>
          </a:xfrm>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19324122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8661735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29583969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7982" y="1825625"/>
            <a:ext cx="1051286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F6EC8FDF-1A30-1A46-A3F7-CF010894137E}" type="datetimeFigureOut">
              <a:rPr lang="en-US" smtClean="0"/>
              <a:t>9/28/2017</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863078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2818531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26047532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524498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24416642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878409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175920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69625" cy="1143000"/>
          </a:xfrm>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26049526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3253535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10995390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7982" y="1825625"/>
            <a:ext cx="1051286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F6EC8FDF-1A30-1A46-A3F7-CF010894137E}" type="datetimeFigureOut">
              <a:rPr lang="en-US" smtClean="0"/>
              <a:t>9/28/2017</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1552347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40590403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641000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958268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23098782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441" y="1600201"/>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384821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69625" cy="1143000"/>
          </a:xfrm>
        </p:spPr>
        <p:txBody>
          <a:bodyPr/>
          <a:lstStyle>
            <a:lvl1pPr algn="r">
              <a:defRPr sz="4400"/>
            </a:lvl1pPr>
          </a:lstStyle>
          <a:p>
            <a:r>
              <a:rPr lang="en-US" sz="3200" b="1" dirty="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2285183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441" y="274638"/>
            <a:ext cx="10969943" cy="1143000"/>
          </a:xfrm>
        </p:spPr>
        <p:txBody>
          <a:bodyPr/>
          <a:lstStyle/>
          <a:p>
            <a:r>
              <a:rPr lang="en-US" dirty="0"/>
              <a:t>CLICK TO EDIT MASTER TITLE STYLE</a:t>
            </a:r>
          </a:p>
        </p:txBody>
      </p:sp>
    </p:spTree>
    <p:extLst>
      <p:ext uri="{BB962C8B-B14F-4D97-AF65-F5344CB8AC3E}">
        <p14:creationId xmlns:p14="http://schemas.microsoft.com/office/powerpoint/2010/main" val="36551238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18A932-01E1-46C2-A1E1-C016580C3E6F}"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07BFBF4-4016-4943-AFCF-A3DF6322F2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6283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18A932-01E1-46C2-A1E1-C016580C3E6F}"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07BFBF4-4016-4943-AFCF-A3DF6322F2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62457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8A932-01E1-46C2-A1E1-C016580C3E6F}"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07BFBF4-4016-4943-AFCF-A3DF6322F2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081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18A932-01E1-46C2-A1E1-C016580C3E6F}"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07BFBF4-4016-4943-AFCF-A3DF6322F2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57750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18A932-01E1-46C2-A1E1-C016580C3E6F}" type="datetimeFigureOut">
              <a:rPr lang="en-US" smtClean="0">
                <a:solidFill>
                  <a:prstClr val="black">
                    <a:tint val="75000"/>
                  </a:prstClr>
                </a:solidFill>
              </a:rPr>
              <a:pPr/>
              <a:t>9/28/2017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07BFBF4-4016-4943-AFCF-A3DF6322F2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57121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18A932-01E1-46C2-A1E1-C016580C3E6F}" type="datetimeFigureOut">
              <a:rPr lang="en-US" smtClean="0">
                <a:solidFill>
                  <a:prstClr val="black">
                    <a:tint val="75000"/>
                  </a:prstClr>
                </a:solidFill>
              </a:rPr>
              <a:pPr/>
              <a:t>9/28/2017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07BFBF4-4016-4943-AFCF-A3DF6322F2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4891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8A932-01E1-46C2-A1E1-C016580C3E6F}" type="datetimeFigureOut">
              <a:rPr lang="en-US" smtClean="0">
                <a:solidFill>
                  <a:prstClr val="black">
                    <a:tint val="75000"/>
                  </a:prstClr>
                </a:solidFill>
              </a:rPr>
              <a:pPr/>
              <a:t>9/28/2017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07BFBF4-4016-4943-AFCF-A3DF6322F2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28446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18A932-01E1-46C2-A1E1-C016580C3E6F}"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07BFBF4-4016-4943-AFCF-A3DF6322F2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23683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18A932-01E1-46C2-A1E1-C016580C3E6F}"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07BFBF4-4016-4943-AFCF-A3DF6322F2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04725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18A932-01E1-46C2-A1E1-C016580C3E6F}"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07BFBF4-4016-4943-AFCF-A3DF6322F2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6170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a:xfrm>
            <a:off x="3255193" y="6339474"/>
            <a:ext cx="3189913"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5325" y="6356351"/>
            <a:ext cx="2844059"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2051941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18A932-01E1-46C2-A1E1-C016580C3E6F}"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07BFBF4-4016-4943-AFCF-A3DF6322F2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40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g"/><Relationship Id="rId5" Type="http://schemas.openxmlformats.org/officeDocument/2006/relationships/slideLayout" Target="../slideLayouts/slideLayout5.xml"/><Relationship Id="rId10"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7" Type="http://schemas.openxmlformats.org/officeDocument/2006/relationships/image" Target="../media/image3.emf"/><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emf"/><Relationship Id="rId5" Type="http://schemas.openxmlformats.org/officeDocument/2006/relationships/image" Target="../media/image5.jpg"/><Relationship Id="rId4" Type="http://schemas.openxmlformats.org/officeDocument/2006/relationships/image" Target="../media/image1.jp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7" Type="http://schemas.openxmlformats.org/officeDocument/2006/relationships/image" Target="../media/image3.emf"/><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emf"/><Relationship Id="rId5" Type="http://schemas.openxmlformats.org/officeDocument/2006/relationships/image" Target="../media/image6.jpg"/><Relationship Id="rId4" Type="http://schemas.openxmlformats.org/officeDocument/2006/relationships/image" Target="../media/image1.jp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2.xml"/><Relationship Id="rId1" Type="http://schemas.openxmlformats.org/officeDocument/2006/relationships/slideLayout" Target="../slideLayouts/slideLayout3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7.jp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37.xml"/><Relationship Id="rId7" Type="http://schemas.openxmlformats.org/officeDocument/2006/relationships/image" Target="../media/image2.emf"/><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jpg"/><Relationship Id="rId5" Type="http://schemas.openxmlformats.org/officeDocument/2006/relationships/theme" Target="../theme/theme13.xml"/><Relationship Id="rId10" Type="http://schemas.openxmlformats.org/officeDocument/2006/relationships/image" Target="../media/image6.jpg"/><Relationship Id="rId4" Type="http://schemas.openxmlformats.org/officeDocument/2006/relationships/slideLayout" Target="../slideLayouts/slideLayout38.xml"/><Relationship Id="rId9" Type="http://schemas.openxmlformats.org/officeDocument/2006/relationships/image" Target="../media/image4.jp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7" Type="http://schemas.openxmlformats.org/officeDocument/2006/relationships/image" Target="../media/image3.emf"/><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emf"/><Relationship Id="rId5" Type="http://schemas.openxmlformats.org/officeDocument/2006/relationships/image" Target="../media/image5.jpg"/><Relationship Id="rId4" Type="http://schemas.openxmlformats.org/officeDocument/2006/relationships/image" Target="../media/image1.jp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7" Type="http://schemas.openxmlformats.org/officeDocument/2006/relationships/image" Target="../media/image3.emf"/><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2.emf"/><Relationship Id="rId5" Type="http://schemas.openxmlformats.org/officeDocument/2006/relationships/image" Target="../media/image6.jpg"/><Relationship Id="rId4" Type="http://schemas.openxmlformats.org/officeDocument/2006/relationships/image" Target="../media/image1.jp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6.xml"/><Relationship Id="rId1" Type="http://schemas.openxmlformats.org/officeDocument/2006/relationships/slideLayout" Target="../slideLayouts/slideLayout43.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7.jpg"/></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46.xml"/><Relationship Id="rId7" Type="http://schemas.openxmlformats.org/officeDocument/2006/relationships/image" Target="../media/image2.emf"/><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jpg"/><Relationship Id="rId5" Type="http://schemas.openxmlformats.org/officeDocument/2006/relationships/theme" Target="../theme/theme17.xml"/><Relationship Id="rId10" Type="http://schemas.openxmlformats.org/officeDocument/2006/relationships/image" Target="../media/image6.jpg"/><Relationship Id="rId4" Type="http://schemas.openxmlformats.org/officeDocument/2006/relationships/slideLayout" Target="../slideLayouts/slideLayout47.xml"/><Relationship Id="rId9" Type="http://schemas.openxmlformats.org/officeDocument/2006/relationships/image" Target="../media/image4.jp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7" Type="http://schemas.openxmlformats.org/officeDocument/2006/relationships/image" Target="../media/image3.emf"/><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2.emf"/><Relationship Id="rId5" Type="http://schemas.openxmlformats.org/officeDocument/2006/relationships/image" Target="../media/image5.jpg"/><Relationship Id="rId4" Type="http://schemas.openxmlformats.org/officeDocument/2006/relationships/image" Target="../media/image1.jp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7" Type="http://schemas.openxmlformats.org/officeDocument/2006/relationships/image" Target="../media/image3.emf"/><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2.emf"/><Relationship Id="rId5" Type="http://schemas.openxmlformats.org/officeDocument/2006/relationships/image" Target="../media/image6.jp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9.xml"/><Relationship Id="rId7" Type="http://schemas.openxmlformats.org/officeDocument/2006/relationships/image" Target="../media/image2.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1.jp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0.xml"/><Relationship Id="rId1" Type="http://schemas.openxmlformats.org/officeDocument/2006/relationships/slideLayout" Target="../slideLayouts/slideLayout5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7.jpg"/></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55.xml"/><Relationship Id="rId7" Type="http://schemas.openxmlformats.org/officeDocument/2006/relationships/image" Target="../media/image2.emf"/><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1.jpg"/><Relationship Id="rId5" Type="http://schemas.openxmlformats.org/officeDocument/2006/relationships/theme" Target="../theme/theme21.xml"/><Relationship Id="rId10" Type="http://schemas.openxmlformats.org/officeDocument/2006/relationships/image" Target="../media/image6.jpg"/><Relationship Id="rId4" Type="http://schemas.openxmlformats.org/officeDocument/2006/relationships/slideLayout" Target="../slideLayouts/slideLayout56.xml"/><Relationship Id="rId9" Type="http://schemas.openxmlformats.org/officeDocument/2006/relationships/image" Target="../media/image4.jp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7" Type="http://schemas.openxmlformats.org/officeDocument/2006/relationships/image" Target="../media/image3.emf"/><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2.emf"/><Relationship Id="rId5" Type="http://schemas.openxmlformats.org/officeDocument/2006/relationships/image" Target="../media/image5.jpg"/><Relationship Id="rId4" Type="http://schemas.openxmlformats.org/officeDocument/2006/relationships/image" Target="../media/image1.jpg"/></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7" Type="http://schemas.openxmlformats.org/officeDocument/2006/relationships/image" Target="../media/image3.emf"/><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2.emf"/><Relationship Id="rId5" Type="http://schemas.openxmlformats.org/officeDocument/2006/relationships/image" Target="../media/image6.jpg"/><Relationship Id="rId4" Type="http://schemas.openxmlformats.org/officeDocument/2006/relationships/image" Target="../media/image1.jpg"/></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4.xml"/><Relationship Id="rId1" Type="http://schemas.openxmlformats.org/officeDocument/2006/relationships/slideLayout" Target="../slideLayouts/slideLayout6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7.jpg"/></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64.xml"/><Relationship Id="rId7" Type="http://schemas.openxmlformats.org/officeDocument/2006/relationships/image" Target="../media/image2.emf"/><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1.jpg"/><Relationship Id="rId5" Type="http://schemas.openxmlformats.org/officeDocument/2006/relationships/theme" Target="../theme/theme25.xml"/><Relationship Id="rId10" Type="http://schemas.openxmlformats.org/officeDocument/2006/relationships/image" Target="../media/image6.jpg"/><Relationship Id="rId4" Type="http://schemas.openxmlformats.org/officeDocument/2006/relationships/slideLayout" Target="../slideLayouts/slideLayout65.xml"/><Relationship Id="rId9" Type="http://schemas.openxmlformats.org/officeDocument/2006/relationships/image" Target="../media/image4.jpg"/></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7" Type="http://schemas.openxmlformats.org/officeDocument/2006/relationships/image" Target="../media/image3.emf"/><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2.emf"/><Relationship Id="rId5" Type="http://schemas.openxmlformats.org/officeDocument/2006/relationships/image" Target="../media/image5.jpg"/><Relationship Id="rId4" Type="http://schemas.openxmlformats.org/officeDocument/2006/relationships/image" Target="../media/image1.jpg"/></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7" Type="http://schemas.openxmlformats.org/officeDocument/2006/relationships/image" Target="../media/image3.emf"/><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2.emf"/><Relationship Id="rId5" Type="http://schemas.openxmlformats.org/officeDocument/2006/relationships/image" Target="../media/image6.jpg"/><Relationship Id="rId4" Type="http://schemas.openxmlformats.org/officeDocument/2006/relationships/image" Target="../media/image1.jpg"/></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8.xml"/><Relationship Id="rId1" Type="http://schemas.openxmlformats.org/officeDocument/2006/relationships/slideLayout" Target="../slideLayouts/slideLayout7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7.jpg"/></Relationships>
</file>

<file path=ppt/slideMasters/_rels/slideMaster2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73.xml"/><Relationship Id="rId7" Type="http://schemas.openxmlformats.org/officeDocument/2006/relationships/image" Target="../media/image2.emf"/><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image" Target="../media/image1.jpg"/><Relationship Id="rId5" Type="http://schemas.openxmlformats.org/officeDocument/2006/relationships/theme" Target="../theme/theme29.xml"/><Relationship Id="rId10" Type="http://schemas.openxmlformats.org/officeDocument/2006/relationships/image" Target="../media/image6.jpg"/><Relationship Id="rId4" Type="http://schemas.openxmlformats.org/officeDocument/2006/relationships/slideLayout" Target="../slideLayouts/slideLayout74.xml"/><Relationship Id="rId9"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2.xml"/><Relationship Id="rId7" Type="http://schemas.openxmlformats.org/officeDocument/2006/relationships/image" Target="../media/image2.em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6.jpg"/><Relationship Id="rId5" Type="http://schemas.openxmlformats.org/officeDocument/2006/relationships/image" Target="../media/image1.jpg"/><Relationship Id="rId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7" Type="http://schemas.openxmlformats.org/officeDocument/2006/relationships/image" Target="../media/image3.emf"/><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image" Target="../media/image2.emf"/><Relationship Id="rId5" Type="http://schemas.openxmlformats.org/officeDocument/2006/relationships/image" Target="../media/image5.jpg"/><Relationship Id="rId4" Type="http://schemas.openxmlformats.org/officeDocument/2006/relationships/image" Target="../media/image1.jpg"/></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7" Type="http://schemas.openxmlformats.org/officeDocument/2006/relationships/image" Target="../media/image3.emf"/><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2.emf"/><Relationship Id="rId5" Type="http://schemas.openxmlformats.org/officeDocument/2006/relationships/image" Target="../media/image6.jpg"/><Relationship Id="rId4" Type="http://schemas.openxmlformats.org/officeDocument/2006/relationships/image" Target="../media/image1.jp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2.xml"/><Relationship Id="rId1" Type="http://schemas.openxmlformats.org/officeDocument/2006/relationships/slideLayout" Target="../slideLayouts/slideLayout79.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7.jp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33.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5.xml"/><Relationship Id="rId7" Type="http://schemas.openxmlformats.org/officeDocument/2006/relationships/image" Target="../media/image7.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16.xml"/><Relationship Id="rId9"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9.xml"/><Relationship Id="rId7" Type="http://schemas.openxmlformats.org/officeDocument/2006/relationships/image" Target="../media/image2.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jpg"/><Relationship Id="rId5" Type="http://schemas.openxmlformats.org/officeDocument/2006/relationships/theme" Target="../theme/theme5.xml"/><Relationship Id="rId10" Type="http://schemas.openxmlformats.org/officeDocument/2006/relationships/image" Target="../media/image6.jpg"/><Relationship Id="rId4" Type="http://schemas.openxmlformats.org/officeDocument/2006/relationships/slideLayout" Target="../slideLayouts/slideLayout20.xml"/><Relationship Id="rId9"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3.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emf"/><Relationship Id="rId5" Type="http://schemas.openxmlformats.org/officeDocument/2006/relationships/image" Target="../media/image5.jpg"/><Relationship Id="rId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3.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emf"/><Relationship Id="rId5" Type="http://schemas.openxmlformats.org/officeDocument/2006/relationships/image" Target="../media/image6.jpg"/><Relationship Id="rId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25.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7.jp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8.xml"/><Relationship Id="rId7" Type="http://schemas.openxmlformats.org/officeDocument/2006/relationships/image" Target="../media/image2.em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jpg"/><Relationship Id="rId5" Type="http://schemas.openxmlformats.org/officeDocument/2006/relationships/theme" Target="../theme/theme9.xml"/><Relationship Id="rId10" Type="http://schemas.openxmlformats.org/officeDocument/2006/relationships/image" Target="../media/image6.jpg"/><Relationship Id="rId4" Type="http://schemas.openxmlformats.org/officeDocument/2006/relationships/slideLayout" Target="../slideLayouts/slideLayout29.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userDrawn="1"/>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dirty="0"/>
              <a:t>CLICK TO EDIT MASTER TITLE STYLE</a:t>
            </a:r>
          </a:p>
        </p:txBody>
      </p:sp>
      <p:cxnSp>
        <p:nvCxnSpPr>
          <p:cNvPr id="14" name="Straight Connector 13"/>
          <p:cNvCxnSpPr/>
          <p:nvPr userDrawn="1"/>
        </p:nvCxnSpPr>
        <p:spPr>
          <a:xfrm>
            <a:off x="0" y="1436502"/>
            <a:ext cx="12188825" cy="0"/>
          </a:xfrm>
          <a:prstGeom prst="line">
            <a:avLst/>
          </a:prstGeom>
          <a:blipFill rotWithShape="1">
            <a:blip r:embed="rId8"/>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609450" y="6126163"/>
            <a:ext cx="10994649" cy="0"/>
          </a:xfrm>
          <a:prstGeom prst="line">
            <a:avLst/>
          </a:prstGeom>
          <a:blipFill rotWithShape="1">
            <a:blip r:embed="rId8"/>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userDrawn="1"/>
        </p:nvPicPr>
        <p:blipFill rotWithShape="1">
          <a:blip r:embed="rId9">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userDrawn="1"/>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6" name="Picture 15"/>
          <p:cNvPicPr>
            <a:picLocks noChangeAspect="1"/>
          </p:cNvPicPr>
          <p:nvPr userDrawn="1"/>
        </p:nvPicPr>
        <p:blipFill>
          <a:blip r:embed="rId10"/>
          <a:stretch>
            <a:fillRect/>
          </a:stretch>
        </p:blipFill>
        <p:spPr>
          <a:xfrm>
            <a:off x="2661415" y="6359208"/>
            <a:ext cx="1829619" cy="191472"/>
          </a:xfrm>
          <a:prstGeom prst="rect">
            <a:avLst/>
          </a:prstGeom>
        </p:spPr>
      </p:pic>
      <p:pic>
        <p:nvPicPr>
          <p:cNvPr id="5" name="Picture 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Tree>
    <p:extLst>
      <p:ext uri="{BB962C8B-B14F-4D97-AF65-F5344CB8AC3E}">
        <p14:creationId xmlns:p14="http://schemas.microsoft.com/office/powerpoint/2010/main" val="155838092"/>
      </p:ext>
    </p:extLst>
  </p:cSld>
  <p:clrMap bg1="lt1" tx1="dk1" bg2="lt2" tx2="dk2" accent1="accent1" accent2="accent2" accent3="accent3" accent4="accent4" accent5="accent5" accent6="accent6" hlink="hlink" folHlink="folHlink"/>
  <p:sldLayoutIdLst>
    <p:sldLayoutId id="2147483660" r:id="rId1"/>
    <p:sldLayoutId id="2147483669" r:id="rId2"/>
    <p:sldLayoutId id="2147483696" r:id="rId3"/>
    <p:sldLayoutId id="2147483797" r:id="rId4"/>
    <p:sldLayoutId id="2147483798" r:id="rId5"/>
    <p:sldLayoutId id="2147483799" r:id="rId6"/>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7"/>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1415" y="6359208"/>
            <a:ext cx="1829619" cy="191472"/>
          </a:xfrm>
          <a:prstGeom prst="rect">
            <a:avLst/>
          </a:prstGeom>
        </p:spPr>
      </p:pic>
      <p:cxnSp>
        <p:nvCxnSpPr>
          <p:cNvPr id="15" name="Straight Connector 14"/>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0490382"/>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5" name="Picture 14"/>
          <p:cNvPicPr>
            <a:picLocks noChangeAspect="1"/>
          </p:cNvPicPr>
          <p:nvPr/>
        </p:nvPicPr>
        <p:blipFill>
          <a:blip r:embed="rId7"/>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2646118299"/>
      </p:ext>
    </p:extLst>
  </p:cSld>
  <p:clrMap bg1="lt1" tx1="dk1" bg2="lt2" tx2="dk2" accent1="accent1" accent2="accent2" accent3="accent3" accent4="accent4" accent5="accent5" accent6="accent6" hlink="hlink" folHlink="folHlink"/>
  <p:sldLayoutIdLst>
    <p:sldLayoutId id="2147483723" r:id="rId1"/>
    <p:sldLayoutId id="214748372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9" name="Rectangle 8"/>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609450" y="6126163"/>
            <a:ext cx="10994649"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p:nvPicPr>
        <p:blipFill rotWithShape="1">
          <a:blip r:embed="rId5">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6"/>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2079071850"/>
      </p:ext>
    </p:extLst>
  </p:cSld>
  <p:clrMap bg1="lt1" tx1="dk1" bg2="lt2" tx2="dk2" accent1="accent1" accent2="accent2" accent3="accent3" accent4="accent4" accent5="accent5" accent6="accent6" hlink="hlink" folHlink="folHlink"/>
  <p:sldLayoutIdLst>
    <p:sldLayoutId id="214748372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14" name="Straight Connector 13"/>
          <p:cNvCxnSpPr/>
          <p:nvPr/>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6" name="Picture 15"/>
          <p:cNvPicPr>
            <a:picLocks noChangeAspect="1"/>
          </p:cNvPicPr>
          <p:nvPr/>
        </p:nvPicPr>
        <p:blipFill>
          <a:blip r:embed="rId8"/>
          <a:stretch>
            <a:fillRect/>
          </a:stretch>
        </p:blipFill>
        <p:spPr>
          <a:xfrm>
            <a:off x="2661415" y="6359208"/>
            <a:ext cx="1829619" cy="1914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cxnSp>
        <p:nvCxnSpPr>
          <p:cNvPr id="11" name="Straight Connector 10"/>
          <p:cNvCxnSpPr/>
          <p:nvPr userDrawn="1"/>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9" name="Rectangle 18"/>
          <p:cNvSpPr/>
          <p:nvPr userDrawn="1"/>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p:cNvCxnSpPr/>
          <p:nvPr userDrawn="1"/>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Freightway_4c_outnotag.ai"/>
          <p:cNvPicPr>
            <a:picLocks noChangeAspect="1"/>
          </p:cNvPicPr>
          <p:nvPr userDrawn="1"/>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22" name="Straight Connector 21"/>
          <p:cNvCxnSpPr/>
          <p:nvPr userDrawn="1"/>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25" name="Picture 24"/>
          <p:cNvPicPr>
            <a:picLocks noChangeAspect="1"/>
          </p:cNvPicPr>
          <p:nvPr userDrawn="1"/>
        </p:nvPicPr>
        <p:blipFill>
          <a:blip r:embed="rId8"/>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40688322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7"/>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1415" y="6359208"/>
            <a:ext cx="1829619" cy="191472"/>
          </a:xfrm>
          <a:prstGeom prst="rect">
            <a:avLst/>
          </a:prstGeom>
        </p:spPr>
      </p:pic>
      <p:cxnSp>
        <p:nvCxnSpPr>
          <p:cNvPr id="15" name="Straight Connector 14"/>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9572062"/>
      </p:ext>
    </p:extLst>
  </p:cSld>
  <p:clrMap bg1="lt1" tx1="dk1" bg2="lt2" tx2="dk2" accent1="accent1" accent2="accent2" accent3="accent3" accent4="accent4" accent5="accent5" accent6="accent6" hlink="hlink" folHlink="folHlink"/>
  <p:sldLayoutIdLst>
    <p:sldLayoutId id="2147483733" r:id="rId1"/>
    <p:sldLayoutId id="214748373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5" name="Picture 14"/>
          <p:cNvPicPr>
            <a:picLocks noChangeAspect="1"/>
          </p:cNvPicPr>
          <p:nvPr/>
        </p:nvPicPr>
        <p:blipFill>
          <a:blip r:embed="rId7"/>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2991649272"/>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9" name="Rectangle 8"/>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609450" y="6126163"/>
            <a:ext cx="10994649"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p:nvPicPr>
        <p:blipFill rotWithShape="1">
          <a:blip r:embed="rId5">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6"/>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4003579795"/>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14" name="Straight Connector 13"/>
          <p:cNvCxnSpPr/>
          <p:nvPr/>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6" name="Picture 15"/>
          <p:cNvPicPr>
            <a:picLocks noChangeAspect="1"/>
          </p:cNvPicPr>
          <p:nvPr/>
        </p:nvPicPr>
        <p:blipFill>
          <a:blip r:embed="rId8"/>
          <a:stretch>
            <a:fillRect/>
          </a:stretch>
        </p:blipFill>
        <p:spPr>
          <a:xfrm>
            <a:off x="2661415" y="6359208"/>
            <a:ext cx="1829619" cy="1914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cxnSp>
        <p:nvCxnSpPr>
          <p:cNvPr id="11" name="Straight Connector 10"/>
          <p:cNvCxnSpPr/>
          <p:nvPr userDrawn="1"/>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9" name="Rectangle 18"/>
          <p:cNvSpPr/>
          <p:nvPr userDrawn="1"/>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p:cNvCxnSpPr/>
          <p:nvPr userDrawn="1"/>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Freightway_4c_outnotag.ai"/>
          <p:cNvPicPr>
            <a:picLocks noChangeAspect="1"/>
          </p:cNvPicPr>
          <p:nvPr userDrawn="1"/>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22" name="Straight Connector 21"/>
          <p:cNvCxnSpPr/>
          <p:nvPr userDrawn="1"/>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25" name="Picture 24"/>
          <p:cNvPicPr>
            <a:picLocks noChangeAspect="1"/>
          </p:cNvPicPr>
          <p:nvPr userDrawn="1"/>
        </p:nvPicPr>
        <p:blipFill>
          <a:blip r:embed="rId8"/>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34957739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7"/>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1415" y="6359208"/>
            <a:ext cx="1829619" cy="191472"/>
          </a:xfrm>
          <a:prstGeom prst="rect">
            <a:avLst/>
          </a:prstGeom>
        </p:spPr>
      </p:pic>
      <p:cxnSp>
        <p:nvCxnSpPr>
          <p:cNvPr id="15" name="Straight Connector 14"/>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7982346"/>
      </p:ext>
    </p:extLst>
  </p:cSld>
  <p:clrMap bg1="lt1" tx1="dk1" bg2="lt2" tx2="dk2" accent1="accent1" accent2="accent2" accent3="accent3" accent4="accent4" accent5="accent5" accent6="accent6" hlink="hlink" folHlink="folHlink"/>
  <p:sldLayoutIdLst>
    <p:sldLayoutId id="2147483746" r:id="rId1"/>
    <p:sldLayoutId id="214748374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5" name="Picture 14"/>
          <p:cNvPicPr>
            <a:picLocks noChangeAspect="1"/>
          </p:cNvPicPr>
          <p:nvPr/>
        </p:nvPicPr>
        <p:blipFill>
          <a:blip r:embed="rId7"/>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3512069641"/>
      </p:ext>
    </p:extLst>
  </p:cSld>
  <p:clrMap bg1="lt1" tx1="dk1" bg2="lt2" tx2="dk2" accent1="accent1" accent2="accent2" accent3="accent3" accent4="accent4" accent5="accent5" accent6="accent6" hlink="hlink" folHlink="folHlink"/>
  <p:sldLayoutIdLst>
    <p:sldLayoutId id="2147483749" r:id="rId1"/>
    <p:sldLayoutId id="214748375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7"/>
          <p:cNvCxnSpPr/>
          <p:nvPr userDrawn="1"/>
        </p:nvCxnSpPr>
        <p:spPr>
          <a:xfrm>
            <a:off x="0" y="1436502"/>
            <a:ext cx="12188825" cy="0"/>
          </a:xfrm>
          <a:prstGeom prst="line">
            <a:avLst/>
          </a:prstGeom>
          <a:blipFill rotWithShape="1">
            <a:blip r:embed="rId5"/>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userDrawn="1"/>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Freightway_4c_outnotag.ai"/>
          <p:cNvPicPr>
            <a:picLocks noChangeAspect="1"/>
          </p:cNvPicPr>
          <p:nvPr userDrawn="1"/>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userDrawn="1"/>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userDrawn="1"/>
        </p:nvPicPr>
        <p:blipFill>
          <a:blip r:embed="rId8"/>
          <a:stretch>
            <a:fillRect/>
          </a:stretch>
        </p:blipFill>
        <p:spPr>
          <a:xfrm>
            <a:off x="2661415" y="6359208"/>
            <a:ext cx="1829619" cy="191472"/>
          </a:xfrm>
          <a:prstGeom prst="rect">
            <a:avLst/>
          </a:prstGeom>
        </p:spPr>
      </p:pic>
      <p:cxnSp>
        <p:nvCxnSpPr>
          <p:cNvPr id="15" name="Straight Connector 14"/>
          <p:cNvCxnSpPr/>
          <p:nvPr userDrawn="1"/>
        </p:nvCxnSpPr>
        <p:spPr>
          <a:xfrm>
            <a:off x="609450" y="6126163"/>
            <a:ext cx="10994649"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946535"/>
      </p:ext>
    </p:extLst>
  </p:cSld>
  <p:clrMap bg1="lt1" tx1="dk1" bg2="lt2" tx2="dk2" accent1="accent1" accent2="accent2" accent3="accent3" accent4="accent4" accent5="accent5" accent6="accent6" hlink="hlink" folHlink="folHlink"/>
  <p:sldLayoutIdLst>
    <p:sldLayoutId id="2147483672" r:id="rId1"/>
    <p:sldLayoutId id="2147483795" r:id="rId2"/>
    <p:sldLayoutId id="2147483796"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9" name="Rectangle 8"/>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609450" y="6126163"/>
            <a:ext cx="10994649"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p:nvPicPr>
        <p:blipFill rotWithShape="1">
          <a:blip r:embed="rId5">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6"/>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3261440752"/>
      </p:ext>
    </p:extLst>
  </p:cSld>
  <p:clrMap bg1="lt1" tx1="dk1" bg2="lt2" tx2="dk2" accent1="accent1" accent2="accent2" accent3="accent3" accent4="accent4" accent5="accent5" accent6="accent6" hlink="hlink" folHlink="folHlink"/>
  <p:sldLayoutIdLst>
    <p:sldLayoutId id="214748375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14" name="Straight Connector 13"/>
          <p:cNvCxnSpPr/>
          <p:nvPr/>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6" name="Picture 15"/>
          <p:cNvPicPr>
            <a:picLocks noChangeAspect="1"/>
          </p:cNvPicPr>
          <p:nvPr/>
        </p:nvPicPr>
        <p:blipFill>
          <a:blip r:embed="rId8"/>
          <a:stretch>
            <a:fillRect/>
          </a:stretch>
        </p:blipFill>
        <p:spPr>
          <a:xfrm>
            <a:off x="2661415" y="6359208"/>
            <a:ext cx="1829619" cy="1914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cxnSp>
        <p:nvCxnSpPr>
          <p:cNvPr id="11" name="Straight Connector 10"/>
          <p:cNvCxnSpPr/>
          <p:nvPr userDrawn="1"/>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9" name="Rectangle 18"/>
          <p:cNvSpPr/>
          <p:nvPr userDrawn="1"/>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p:cNvCxnSpPr/>
          <p:nvPr userDrawn="1"/>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Freightway_4c_outnotag.ai"/>
          <p:cNvPicPr>
            <a:picLocks noChangeAspect="1"/>
          </p:cNvPicPr>
          <p:nvPr userDrawn="1"/>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22" name="Straight Connector 21"/>
          <p:cNvCxnSpPr/>
          <p:nvPr userDrawn="1"/>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25" name="Picture 24"/>
          <p:cNvPicPr>
            <a:picLocks noChangeAspect="1"/>
          </p:cNvPicPr>
          <p:nvPr userDrawn="1"/>
        </p:nvPicPr>
        <p:blipFill>
          <a:blip r:embed="rId8"/>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69320837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7"/>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1415" y="6359208"/>
            <a:ext cx="1829619" cy="191472"/>
          </a:xfrm>
          <a:prstGeom prst="rect">
            <a:avLst/>
          </a:prstGeom>
        </p:spPr>
      </p:pic>
      <p:cxnSp>
        <p:nvCxnSpPr>
          <p:cNvPr id="15" name="Straight Connector 14"/>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0447057"/>
      </p:ext>
    </p:extLst>
  </p:cSld>
  <p:clrMap bg1="lt1" tx1="dk1" bg2="lt2" tx2="dk2" accent1="accent1" accent2="accent2" accent3="accent3" accent4="accent4" accent5="accent5" accent6="accent6" hlink="hlink" folHlink="folHlink"/>
  <p:sldLayoutIdLst>
    <p:sldLayoutId id="2147483759" r:id="rId1"/>
    <p:sldLayoutId id="214748376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5" name="Picture 14"/>
          <p:cNvPicPr>
            <a:picLocks noChangeAspect="1"/>
          </p:cNvPicPr>
          <p:nvPr/>
        </p:nvPicPr>
        <p:blipFill>
          <a:blip r:embed="rId7"/>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2022902026"/>
      </p:ext>
    </p:extLst>
  </p:cSld>
  <p:clrMap bg1="lt1" tx1="dk1" bg2="lt2" tx2="dk2" accent1="accent1" accent2="accent2" accent3="accent3" accent4="accent4" accent5="accent5" accent6="accent6" hlink="hlink" folHlink="folHlink"/>
  <p:sldLayoutIdLst>
    <p:sldLayoutId id="2147483762" r:id="rId1"/>
    <p:sldLayoutId id="214748376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9" name="Rectangle 8"/>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609450" y="6126163"/>
            <a:ext cx="10994649"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p:nvPicPr>
        <p:blipFill rotWithShape="1">
          <a:blip r:embed="rId5">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6"/>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2698046266"/>
      </p:ext>
    </p:extLst>
  </p:cSld>
  <p:clrMap bg1="lt1" tx1="dk1" bg2="lt2" tx2="dk2" accent1="accent1" accent2="accent2" accent3="accent3" accent4="accent4" accent5="accent5" accent6="accent6" hlink="hlink" folHlink="folHlink"/>
  <p:sldLayoutIdLst>
    <p:sldLayoutId id="21474837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14" name="Straight Connector 13"/>
          <p:cNvCxnSpPr/>
          <p:nvPr/>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6" name="Picture 15"/>
          <p:cNvPicPr>
            <a:picLocks noChangeAspect="1"/>
          </p:cNvPicPr>
          <p:nvPr/>
        </p:nvPicPr>
        <p:blipFill>
          <a:blip r:embed="rId8"/>
          <a:stretch>
            <a:fillRect/>
          </a:stretch>
        </p:blipFill>
        <p:spPr>
          <a:xfrm>
            <a:off x="2661415" y="6359208"/>
            <a:ext cx="1829619" cy="1914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cxnSp>
        <p:nvCxnSpPr>
          <p:cNvPr id="11" name="Straight Connector 10"/>
          <p:cNvCxnSpPr/>
          <p:nvPr userDrawn="1"/>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9" name="Rectangle 18"/>
          <p:cNvSpPr/>
          <p:nvPr userDrawn="1"/>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p:cNvCxnSpPr/>
          <p:nvPr userDrawn="1"/>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Freightway_4c_outnotag.ai"/>
          <p:cNvPicPr>
            <a:picLocks noChangeAspect="1"/>
          </p:cNvPicPr>
          <p:nvPr userDrawn="1"/>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22" name="Straight Connector 21"/>
          <p:cNvCxnSpPr/>
          <p:nvPr userDrawn="1"/>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25" name="Picture 24"/>
          <p:cNvPicPr>
            <a:picLocks noChangeAspect="1"/>
          </p:cNvPicPr>
          <p:nvPr userDrawn="1"/>
        </p:nvPicPr>
        <p:blipFill>
          <a:blip r:embed="rId8"/>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96517857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7"/>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1415" y="6359208"/>
            <a:ext cx="1829619" cy="191472"/>
          </a:xfrm>
          <a:prstGeom prst="rect">
            <a:avLst/>
          </a:prstGeom>
        </p:spPr>
      </p:pic>
      <p:cxnSp>
        <p:nvCxnSpPr>
          <p:cNvPr id="15" name="Straight Connector 14"/>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008067"/>
      </p:ext>
    </p:extLst>
  </p:cSld>
  <p:clrMap bg1="lt1" tx1="dk1" bg2="lt2" tx2="dk2" accent1="accent1" accent2="accent2" accent3="accent3" accent4="accent4" accent5="accent5" accent6="accent6" hlink="hlink" folHlink="folHlink"/>
  <p:sldLayoutIdLst>
    <p:sldLayoutId id="2147483772" r:id="rId1"/>
    <p:sldLayoutId id="214748377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5" name="Picture 14"/>
          <p:cNvPicPr>
            <a:picLocks noChangeAspect="1"/>
          </p:cNvPicPr>
          <p:nvPr/>
        </p:nvPicPr>
        <p:blipFill>
          <a:blip r:embed="rId7"/>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2429629821"/>
      </p:ext>
    </p:extLst>
  </p:cSld>
  <p:clrMap bg1="lt1" tx1="dk1" bg2="lt2" tx2="dk2" accent1="accent1" accent2="accent2" accent3="accent3" accent4="accent4" accent5="accent5" accent6="accent6" hlink="hlink" folHlink="folHlink"/>
  <p:sldLayoutIdLst>
    <p:sldLayoutId id="2147483775" r:id="rId1"/>
    <p:sldLayoutId id="214748377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9" name="Rectangle 8"/>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609450" y="6126163"/>
            <a:ext cx="10994649"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p:nvPicPr>
        <p:blipFill rotWithShape="1">
          <a:blip r:embed="rId5">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6"/>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361580106"/>
      </p:ext>
    </p:extLst>
  </p:cSld>
  <p:clrMap bg1="lt1" tx1="dk1" bg2="lt2" tx2="dk2" accent1="accent1" accent2="accent2" accent3="accent3" accent4="accent4" accent5="accent5" accent6="accent6" hlink="hlink" folHlink="folHlink"/>
  <p:sldLayoutIdLst>
    <p:sldLayoutId id="21474837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14" name="Straight Connector 13"/>
          <p:cNvCxnSpPr/>
          <p:nvPr/>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6" name="Picture 15"/>
          <p:cNvPicPr>
            <a:picLocks noChangeAspect="1"/>
          </p:cNvPicPr>
          <p:nvPr/>
        </p:nvPicPr>
        <p:blipFill>
          <a:blip r:embed="rId8"/>
          <a:stretch>
            <a:fillRect/>
          </a:stretch>
        </p:blipFill>
        <p:spPr>
          <a:xfrm>
            <a:off x="2661415" y="6359208"/>
            <a:ext cx="1829619" cy="1914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cxnSp>
        <p:nvCxnSpPr>
          <p:cNvPr id="11" name="Straight Connector 10"/>
          <p:cNvCxnSpPr/>
          <p:nvPr userDrawn="1"/>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9" name="Rectangle 18"/>
          <p:cNvSpPr/>
          <p:nvPr userDrawn="1"/>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p:cNvCxnSpPr/>
          <p:nvPr userDrawn="1"/>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Freightway_4c_outnotag.ai"/>
          <p:cNvPicPr>
            <a:picLocks noChangeAspect="1"/>
          </p:cNvPicPr>
          <p:nvPr userDrawn="1"/>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22" name="Straight Connector 21"/>
          <p:cNvCxnSpPr/>
          <p:nvPr userDrawn="1"/>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25" name="Picture 24"/>
          <p:cNvPicPr>
            <a:picLocks noChangeAspect="1"/>
          </p:cNvPicPr>
          <p:nvPr userDrawn="1"/>
        </p:nvPicPr>
        <p:blipFill>
          <a:blip r:embed="rId8"/>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349379993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userDrawn="1"/>
        </p:nvCxnSpPr>
        <p:spPr>
          <a:xfrm>
            <a:off x="0" y="1436502"/>
            <a:ext cx="12188825" cy="0"/>
          </a:xfrm>
          <a:prstGeom prst="line">
            <a:avLst/>
          </a:prstGeom>
          <a:blipFill rotWithShape="1">
            <a:blip r:embed="rId5"/>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userDrawn="1"/>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a:off x="609450" y="6126163"/>
            <a:ext cx="10994649"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userDrawn="1"/>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userDrawn="1"/>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5" name="Picture 14"/>
          <p:cNvPicPr>
            <a:picLocks noChangeAspect="1"/>
          </p:cNvPicPr>
          <p:nvPr userDrawn="1"/>
        </p:nvPicPr>
        <p:blipFill>
          <a:blip r:embed="rId8"/>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2210993630"/>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801"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7"/>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1415" y="6359208"/>
            <a:ext cx="1829619" cy="191472"/>
          </a:xfrm>
          <a:prstGeom prst="rect">
            <a:avLst/>
          </a:prstGeom>
        </p:spPr>
      </p:pic>
      <p:cxnSp>
        <p:nvCxnSpPr>
          <p:cNvPr id="15" name="Straight Connector 14"/>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8750127"/>
      </p:ext>
    </p:extLst>
  </p:cSld>
  <p:clrMap bg1="lt1" tx1="dk1" bg2="lt2" tx2="dk2" accent1="accent1" accent2="accent2" accent3="accent3" accent4="accent4" accent5="accent5" accent6="accent6" hlink="hlink" folHlink="folHlink"/>
  <p:sldLayoutIdLst>
    <p:sldLayoutId id="2147483785" r:id="rId1"/>
    <p:sldLayoutId id="214748378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5" name="Picture 14"/>
          <p:cNvPicPr>
            <a:picLocks noChangeAspect="1"/>
          </p:cNvPicPr>
          <p:nvPr/>
        </p:nvPicPr>
        <p:blipFill>
          <a:blip r:embed="rId7"/>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1538980096"/>
      </p:ext>
    </p:extLst>
  </p:cSld>
  <p:clrMap bg1="lt1" tx1="dk1" bg2="lt2" tx2="dk2" accent1="accent1" accent2="accent2" accent3="accent3" accent4="accent4" accent5="accent5" accent6="accent6" hlink="hlink" folHlink="folHlink"/>
  <p:sldLayoutIdLst>
    <p:sldLayoutId id="2147483788" r:id="rId1"/>
    <p:sldLayoutId id="214748378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9" name="Rectangle 8"/>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609450" y="6126163"/>
            <a:ext cx="10994649"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p:nvPicPr>
        <p:blipFill rotWithShape="1">
          <a:blip r:embed="rId5">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6"/>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3915849183"/>
      </p:ext>
    </p:extLst>
  </p:cSld>
  <p:clrMap bg1="lt1" tx1="dk1" bg2="lt2" tx2="dk2" accent1="accent1" accent2="accent2" accent3="accent3" accent4="accent4" accent5="accent5" accent6="accent6" hlink="hlink" folHlink="folHlink"/>
  <p:sldLayoutIdLst>
    <p:sldLayoutId id="214748379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CB18A932-01E1-46C2-A1E1-C016580C3E6F}" type="datetimeFigureOut">
              <a:rPr lang="en-US" smtClean="0">
                <a:solidFill>
                  <a:prstClr val="black">
                    <a:tint val="75000"/>
                  </a:prstClr>
                </a:solidFill>
              </a:rPr>
              <a:pPr defTabSz="914126"/>
              <a:t>9/28/2017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dirty="0">
              <a:solidFill>
                <a:prstClr val="black">
                  <a:tint val="75000"/>
                </a:prstClr>
              </a:solidFill>
            </a:endParaRP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D07BFBF4-4016-4943-AFCF-A3DF6322F22E}" type="slidenum">
              <a:rPr lang="en-US" smtClean="0">
                <a:solidFill>
                  <a:prstClr val="black">
                    <a:tint val="75000"/>
                  </a:prstClr>
                </a:solidFill>
              </a:rPr>
              <a:pPr defTabSz="914126"/>
              <a:t>‹#›</a:t>
            </a:fld>
            <a:endParaRPr lang="en-US" dirty="0">
              <a:solidFill>
                <a:prstClr val="black">
                  <a:tint val="75000"/>
                </a:prstClr>
              </a:solidFill>
            </a:endParaRPr>
          </a:p>
        </p:txBody>
      </p:sp>
    </p:spTree>
    <p:extLst>
      <p:ext uri="{BB962C8B-B14F-4D97-AF65-F5344CB8AC3E}">
        <p14:creationId xmlns:p14="http://schemas.microsoft.com/office/powerpoint/2010/main" val="92070491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userDrawn="1"/>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9" name="Rectangle 8"/>
          <p:cNvSpPr/>
          <p:nvPr userDrawn="1"/>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userDrawn="1"/>
        </p:nvPicPr>
        <p:blipFill rotWithShape="1">
          <a:blip r:embed="rId8">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userDrawn="1"/>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userDrawn="1"/>
        </p:nvPicPr>
        <p:blipFill>
          <a:blip r:embed="rId9"/>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1653491724"/>
      </p:ext>
    </p:extLst>
  </p:cSld>
  <p:clrMap bg1="lt1" tx1="dk1" bg2="lt2" tx2="dk2" accent1="accent1" accent2="accent2" accent3="accent3" accent4="accent4" accent5="accent5" accent6="accent6" hlink="hlink" folHlink="folHlink"/>
  <p:sldLayoutIdLst>
    <p:sldLayoutId id="2147483695" r:id="rId1"/>
    <p:sldLayoutId id="2147483792" r:id="rId2"/>
    <p:sldLayoutId id="2147483793" r:id="rId3"/>
    <p:sldLayoutId id="2147483794"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14" name="Straight Connector 13"/>
          <p:cNvCxnSpPr/>
          <p:nvPr/>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6" name="Picture 15"/>
          <p:cNvPicPr>
            <a:picLocks noChangeAspect="1"/>
          </p:cNvPicPr>
          <p:nvPr/>
        </p:nvPicPr>
        <p:blipFill>
          <a:blip r:embed="rId8"/>
          <a:stretch>
            <a:fillRect/>
          </a:stretch>
        </p:blipFill>
        <p:spPr>
          <a:xfrm>
            <a:off x="2661415" y="6359208"/>
            <a:ext cx="1829619" cy="1914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cxnSp>
        <p:nvCxnSpPr>
          <p:cNvPr id="11" name="Straight Connector 10"/>
          <p:cNvCxnSpPr/>
          <p:nvPr userDrawn="1"/>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9" name="Rectangle 18"/>
          <p:cNvSpPr/>
          <p:nvPr userDrawn="1"/>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p:cNvCxnSpPr/>
          <p:nvPr userDrawn="1"/>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Freightway_4c_outnotag.ai"/>
          <p:cNvPicPr>
            <a:picLocks noChangeAspect="1"/>
          </p:cNvPicPr>
          <p:nvPr userDrawn="1"/>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22" name="Straight Connector 21"/>
          <p:cNvCxnSpPr/>
          <p:nvPr userDrawn="1"/>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25" name="Picture 24"/>
          <p:cNvPicPr>
            <a:picLocks noChangeAspect="1"/>
          </p:cNvPicPr>
          <p:nvPr userDrawn="1"/>
        </p:nvPicPr>
        <p:blipFill>
          <a:blip r:embed="rId8"/>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240620494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7"/>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1415" y="6359208"/>
            <a:ext cx="1829619" cy="191472"/>
          </a:xfrm>
          <a:prstGeom prst="rect">
            <a:avLst/>
          </a:prstGeom>
        </p:spPr>
      </p:pic>
      <p:cxnSp>
        <p:nvCxnSpPr>
          <p:cNvPr id="15" name="Straight Connector 14"/>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7585929"/>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0" name="Rectangle 9"/>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609450" y="6126163"/>
            <a:ext cx="10994649"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6">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5" name="Picture 14"/>
          <p:cNvPicPr>
            <a:picLocks noChangeAspect="1"/>
          </p:cNvPicPr>
          <p:nvPr/>
        </p:nvPicPr>
        <p:blipFill>
          <a:blip r:embed="rId7"/>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3168371025"/>
      </p:ext>
    </p:extLst>
  </p:cSld>
  <p:clrMap bg1="lt1" tx1="dk1" bg2="lt2" tx2="dk2" accent1="accent1" accent2="accent2" accent3="accent3" accent4="accent4" accent5="accent5" accent6="accent6" hlink="hlink" folHlink="folHlink"/>
  <p:sldLayoutIdLst>
    <p:sldLayoutId id="2147483710" r:id="rId1"/>
    <p:sldLayoutId id="214748371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69625"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0" y="1436502"/>
            <a:ext cx="12188825"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9" name="Rectangle 8"/>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609450" y="6126163"/>
            <a:ext cx="10994649"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p:nvPicPr>
        <p:blipFill rotWithShape="1">
          <a:blip r:embed="rId5">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2" name="Straight Connector 11"/>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6"/>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3552335694"/>
      </p:ext>
    </p:extLst>
  </p:cSld>
  <p:clrMap bg1="lt1" tx1="dk1" bg2="lt2" tx2="dk2" accent1="accent1" accent2="accent2" accent3="accent3" accent4="accent4" accent5="accent5" accent6="accent6" hlink="hlink" folHlink="folHlink"/>
  <p:sldLayoutIdLst>
    <p:sldLayoutId id="214748371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14" name="Straight Connector 13"/>
          <p:cNvCxnSpPr/>
          <p:nvPr/>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13" name="Straight Connector 12"/>
          <p:cNvCxnSpPr/>
          <p:nvPr/>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6" name="Picture 15"/>
          <p:cNvPicPr>
            <a:picLocks noChangeAspect="1"/>
          </p:cNvPicPr>
          <p:nvPr/>
        </p:nvPicPr>
        <p:blipFill>
          <a:blip r:embed="rId8"/>
          <a:stretch>
            <a:fillRect/>
          </a:stretch>
        </p:blipFill>
        <p:spPr>
          <a:xfrm>
            <a:off x="2661415" y="6359208"/>
            <a:ext cx="1829619" cy="1914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cxnSp>
        <p:nvCxnSpPr>
          <p:cNvPr id="11" name="Straight Connector 10"/>
          <p:cNvCxnSpPr/>
          <p:nvPr userDrawn="1"/>
        </p:nvCxnSpPr>
        <p:spPr>
          <a:xfrm>
            <a:off x="0" y="1436502"/>
            <a:ext cx="12188825"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8825" cy="1371242"/>
          </a:xfrm>
          <a:prstGeom prst="rect">
            <a:avLst/>
          </a:prstGeom>
        </p:spPr>
      </p:pic>
      <p:sp>
        <p:nvSpPr>
          <p:cNvPr id="19" name="Rectangle 18"/>
          <p:cNvSpPr/>
          <p:nvPr userDrawn="1"/>
        </p:nvSpPr>
        <p:spPr>
          <a:xfrm>
            <a:off x="11282062" y="6424046"/>
            <a:ext cx="251059"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p:cNvCxnSpPr/>
          <p:nvPr userDrawn="1"/>
        </p:nvCxnSpPr>
        <p:spPr>
          <a:xfrm>
            <a:off x="609450" y="6126163"/>
            <a:ext cx="10994649"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Freightway_4c_outnotag.ai"/>
          <p:cNvPicPr>
            <a:picLocks noChangeAspect="1"/>
          </p:cNvPicPr>
          <p:nvPr userDrawn="1"/>
        </p:nvPicPr>
        <p:blipFill rotWithShape="1">
          <a:blip r:embed="rId7">
            <a:extLst>
              <a:ext uri="{28A0092B-C50C-407E-A947-70E740481C1C}">
                <a14:useLocalDpi xmlns:a14="http://schemas.microsoft.com/office/drawing/2010/main" val="0"/>
              </a:ext>
            </a:extLst>
          </a:blip>
          <a:srcRect t="15772" b="33562"/>
          <a:stretch/>
        </p:blipFill>
        <p:spPr>
          <a:xfrm>
            <a:off x="487164" y="6144071"/>
            <a:ext cx="2049526" cy="610828"/>
          </a:xfrm>
          <a:prstGeom prst="rect">
            <a:avLst/>
          </a:prstGeom>
        </p:spPr>
      </p:pic>
      <p:cxnSp>
        <p:nvCxnSpPr>
          <p:cNvPr id="22" name="Straight Connector 21"/>
          <p:cNvCxnSpPr/>
          <p:nvPr userDrawn="1"/>
        </p:nvCxnSpPr>
        <p:spPr>
          <a:xfrm>
            <a:off x="2529825" y="6280889"/>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11254326" y="6411793"/>
            <a:ext cx="325730"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25" name="Picture 24"/>
          <p:cNvPicPr>
            <a:picLocks noChangeAspect="1"/>
          </p:cNvPicPr>
          <p:nvPr userDrawn="1"/>
        </p:nvPicPr>
        <p:blipFill>
          <a:blip r:embed="rId8"/>
          <a:stretch>
            <a:fillRect/>
          </a:stretch>
        </p:blipFill>
        <p:spPr>
          <a:xfrm>
            <a:off x="2661415" y="6359208"/>
            <a:ext cx="1829619" cy="191472"/>
          </a:xfrm>
          <a:prstGeom prst="rect">
            <a:avLst/>
          </a:prstGeom>
        </p:spPr>
      </p:pic>
    </p:spTree>
    <p:extLst>
      <p:ext uri="{BB962C8B-B14F-4D97-AF65-F5344CB8AC3E}">
        <p14:creationId xmlns:p14="http://schemas.microsoft.com/office/powerpoint/2010/main" val="244601464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www.stlfreightway.com/" TargetMode="External"/><Relationship Id="rId7"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26.jp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mailto:MCLamie@TheFreightway.com" TargetMode="External"/><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2.emf"/><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2" y="2130436"/>
            <a:ext cx="10360501" cy="1470025"/>
          </a:xfrm>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922"/>
            <a:ext cx="12323796" cy="6932136"/>
          </a:xfrm>
          <a:prstGeom prst="rect">
            <a:avLst/>
          </a:prstGeom>
        </p:spPr>
      </p:pic>
      <p:pic>
        <p:nvPicPr>
          <p:cNvPr id="5" name="Picture 4" descr="Freightway_4cSQ_outwhite.eps"/>
          <p:cNvPicPr>
            <a:picLocks noChangeAspect="1"/>
          </p:cNvPicPr>
          <p:nvPr/>
        </p:nvPicPr>
        <p:blipFill rotWithShape="1">
          <a:blip r:embed="rId4">
            <a:extLst>
              <a:ext uri="{28A0092B-C50C-407E-A947-70E740481C1C}">
                <a14:useLocalDpi xmlns:a14="http://schemas.microsoft.com/office/drawing/2010/main" val="0"/>
              </a:ext>
            </a:extLst>
          </a:blip>
          <a:srcRect l="-3146" t="2" b="-6553"/>
          <a:stretch/>
        </p:blipFill>
        <p:spPr>
          <a:xfrm>
            <a:off x="376965" y="456503"/>
            <a:ext cx="4012156" cy="3249588"/>
          </a:xfrm>
          <a:prstGeom prst="rect">
            <a:avLst/>
          </a:prstGeom>
          <a:effectLst>
            <a:outerShdw blurRad="95250" dist="38100" dir="2700000" algn="tl" rotWithShape="0">
              <a:srgbClr val="000000">
                <a:alpha val="43000"/>
              </a:srgbClr>
            </a:outerShdw>
          </a:effectLst>
        </p:spPr>
      </p:pic>
      <p:sp>
        <p:nvSpPr>
          <p:cNvPr id="6" name="Rectangle 5"/>
          <p:cNvSpPr/>
          <p:nvPr/>
        </p:nvSpPr>
        <p:spPr>
          <a:xfrm>
            <a:off x="0" y="5101889"/>
            <a:ext cx="12323796" cy="1754326"/>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0" y="5101889"/>
            <a:ext cx="12323795" cy="2123658"/>
          </a:xfrm>
          <a:prstGeom prst="rect">
            <a:avLst/>
          </a:prstGeom>
          <a:noFill/>
        </p:spPr>
        <p:txBody>
          <a:bodyPr wrap="square" rtlCol="0">
            <a:spAutoFit/>
          </a:bodyPr>
          <a:lstStyle/>
          <a:p>
            <a:pPr algn="r"/>
            <a:r>
              <a:rPr lang="en-US" sz="2800" b="1" dirty="0">
                <a:latin typeface="Myriad Pro"/>
                <a:cs typeface="Myriad Pro"/>
              </a:rPr>
              <a:t>	</a:t>
            </a:r>
            <a:r>
              <a:rPr lang="en-US" sz="3600" b="1" dirty="0">
                <a:latin typeface="Myriad Pro"/>
                <a:cs typeface="Myriad Pro"/>
              </a:rPr>
              <a:t>			   </a:t>
            </a:r>
            <a:r>
              <a:rPr lang="en-US" sz="3200" b="1" dirty="0">
                <a:latin typeface="Calibri" panose="020F0502020204030204" pitchFamily="34" charset="0"/>
              </a:rPr>
              <a:t>Mary Lamie, P.E.  </a:t>
            </a:r>
          </a:p>
          <a:p>
            <a:pPr algn="r"/>
            <a:r>
              <a:rPr lang="en-US" sz="3200" b="1" dirty="0">
                <a:latin typeface="Calibri" panose="020F0502020204030204" pitchFamily="34" charset="0"/>
              </a:rPr>
              <a:t>Executive Director </a:t>
            </a:r>
            <a:endParaRPr lang="en-US" sz="3600" dirty="0">
              <a:latin typeface="Calibri" panose="020F0502020204030204" pitchFamily="34" charset="0"/>
            </a:endParaRPr>
          </a:p>
          <a:p>
            <a:pPr algn="r"/>
            <a:r>
              <a:rPr lang="en-US" sz="3200" b="1" dirty="0">
                <a:latin typeface="Calibri" panose="020F0502020204030204" pitchFamily="34" charset="0"/>
              </a:rPr>
              <a:t>St. Louis Regional Freightway</a:t>
            </a:r>
          </a:p>
          <a:p>
            <a:pPr lvl="2" algn="r"/>
            <a:r>
              <a:rPr lang="en-US" sz="3200" b="1" dirty="0">
                <a:latin typeface="Calibri" panose="020F0502020204030204" pitchFamily="34" charset="0"/>
              </a:rPr>
              <a:t>					</a:t>
            </a:r>
            <a:r>
              <a:rPr lang="en-US" sz="2800" dirty="0">
                <a:latin typeface="Calibri" panose="020F0502020204030204" pitchFamily="34" charset="0"/>
              </a:rPr>
              <a:t>                                       		    </a:t>
            </a:r>
            <a:r>
              <a:rPr lang="en-US" sz="3200" b="1" dirty="0">
                <a:latin typeface="Calibri" panose="020F0502020204030204" pitchFamily="34" charset="0"/>
                <a:cs typeface="Myriad Pro"/>
              </a:rPr>
              <a:t>	</a:t>
            </a:r>
          </a:p>
        </p:txBody>
      </p:sp>
    </p:spTree>
    <p:extLst>
      <p:ext uri="{BB962C8B-B14F-4D97-AF65-F5344CB8AC3E}">
        <p14:creationId xmlns:p14="http://schemas.microsoft.com/office/powerpoint/2010/main" val="250852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7180" y="1943100"/>
            <a:ext cx="11666415" cy="4617720"/>
          </a:xfrm>
        </p:spPr>
        <p:txBody>
          <a:bodyPr/>
          <a:lstStyle/>
          <a:p>
            <a:pPr marL="342797" indent="-342797" algn="l">
              <a:buFont typeface="Wingdings" panose="05000000000000000000" pitchFamily="2" charset="2"/>
              <a:buChar char="§"/>
            </a:pPr>
            <a:r>
              <a:rPr lang="en-US" sz="2400" b="1" dirty="0">
                <a:latin typeface="Calibri" panose="020F0502020204030204" pitchFamily="34" charset="0"/>
              </a:rPr>
              <a:t>Freight Development Project List presented, referenced  and discussed during critical freight and logistic meeting with key decision makers – IDOT, MoDOT, elected leaders and business leaders</a:t>
            </a:r>
          </a:p>
          <a:p>
            <a:pPr marL="171399" indent="-171399" algn="l">
              <a:buFont typeface="Wingdings" panose="05000000000000000000" pitchFamily="2" charset="2"/>
              <a:buChar char="§"/>
            </a:pPr>
            <a:endParaRPr lang="en-US" sz="2400" b="1" dirty="0">
              <a:latin typeface="Calibri" panose="020F0502020204030204" pitchFamily="34" charset="0"/>
            </a:endParaRPr>
          </a:p>
          <a:p>
            <a:pPr marL="342797" indent="-342797" algn="l">
              <a:buFont typeface="Wingdings" panose="05000000000000000000" pitchFamily="2" charset="2"/>
              <a:buChar char="§"/>
            </a:pPr>
            <a:r>
              <a:rPr lang="en-US" sz="2400" b="1" dirty="0">
                <a:latin typeface="Calibri" panose="020F0502020204030204" pitchFamily="34" charset="0"/>
              </a:rPr>
              <a:t>MoDOT will incorporate MO projects with the MO State Freight Plan</a:t>
            </a:r>
          </a:p>
          <a:p>
            <a:pPr marL="342797" indent="-342797" algn="l">
              <a:buFont typeface="Wingdings" panose="05000000000000000000" pitchFamily="2" charset="2"/>
              <a:buChar char="§"/>
            </a:pPr>
            <a:endParaRPr lang="en-US" sz="2400" b="1" dirty="0">
              <a:latin typeface="Calibri" panose="020F0502020204030204" pitchFamily="34" charset="0"/>
            </a:endParaRPr>
          </a:p>
          <a:p>
            <a:pPr marL="342797" indent="-342797" algn="l">
              <a:buFont typeface="Wingdings" panose="05000000000000000000" pitchFamily="2" charset="2"/>
              <a:buChar char="§"/>
            </a:pPr>
            <a:r>
              <a:rPr lang="en-US" sz="2400" b="1" dirty="0">
                <a:latin typeface="Calibri" panose="020F0502020204030204" pitchFamily="34" charset="0"/>
              </a:rPr>
              <a:t>Member of IDOT State Freight Advisory Committee</a:t>
            </a:r>
          </a:p>
          <a:p>
            <a:pPr marL="171399" indent="-171399" algn="l">
              <a:buFont typeface="Wingdings" panose="05000000000000000000" pitchFamily="2" charset="2"/>
              <a:buChar char="§"/>
            </a:pPr>
            <a:endParaRPr lang="en-US" sz="2400" b="1" dirty="0">
              <a:latin typeface="Calibri" panose="020F0502020204030204" pitchFamily="34" charset="0"/>
            </a:endParaRPr>
          </a:p>
          <a:p>
            <a:pPr marL="342797" indent="-342797" algn="l">
              <a:buFont typeface="Wingdings" panose="05000000000000000000" pitchFamily="2" charset="2"/>
              <a:buChar char="§"/>
            </a:pPr>
            <a:r>
              <a:rPr lang="en-US" sz="2400" b="1" dirty="0">
                <a:latin typeface="Calibri" panose="020F0502020204030204" pitchFamily="34" charset="0"/>
              </a:rPr>
              <a:t>October 2016 Freight Development Project List was unanimously endorsed by the East-West Gateway Council of Governments</a:t>
            </a:r>
          </a:p>
        </p:txBody>
      </p:sp>
      <p:sp>
        <p:nvSpPr>
          <p:cNvPr id="5" name="TextBox 4"/>
          <p:cNvSpPr txBox="1"/>
          <p:nvPr/>
        </p:nvSpPr>
        <p:spPr>
          <a:xfrm>
            <a:off x="0" y="0"/>
            <a:ext cx="11600761" cy="1477328"/>
          </a:xfrm>
          <a:prstGeom prst="rect">
            <a:avLst/>
          </a:prstGeom>
          <a:noFill/>
        </p:spPr>
        <p:txBody>
          <a:bodyPr wrap="square" rtlCol="0">
            <a:spAutoFit/>
          </a:bodyPr>
          <a:lstStyle/>
          <a:p>
            <a:pPr algn="r"/>
            <a:endParaRPr lang="en-US" sz="3200" b="1" dirty="0">
              <a:solidFill>
                <a:prstClr val="white"/>
              </a:solidFill>
              <a:latin typeface="Myriad Pro"/>
            </a:endParaRPr>
          </a:p>
          <a:p>
            <a:pPr algn="r"/>
            <a:r>
              <a:rPr lang="en-US" sz="4000" b="1" dirty="0">
                <a:solidFill>
                  <a:prstClr val="black"/>
                </a:solidFill>
                <a:latin typeface="Calibri" panose="020F0502020204030204" pitchFamily="34" charset="0"/>
              </a:rPr>
              <a:t>2016 FDC Accomplishments </a:t>
            </a:r>
          </a:p>
          <a:p>
            <a:pPr algn="r"/>
            <a:endParaRPr lang="en-US" dirty="0">
              <a:solidFill>
                <a:prstClr val="white"/>
              </a:solidFill>
              <a:latin typeface="Myriad Pro"/>
            </a:endParaRPr>
          </a:p>
        </p:txBody>
      </p:sp>
    </p:spTree>
    <p:extLst>
      <p:ext uri="{BB962C8B-B14F-4D97-AF65-F5344CB8AC3E}">
        <p14:creationId xmlns:p14="http://schemas.microsoft.com/office/powerpoint/2010/main" val="2709154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0170" y="135423"/>
            <a:ext cx="11490592" cy="1143000"/>
          </a:xfrm>
        </p:spPr>
        <p:txBody>
          <a:bodyPr>
            <a:normAutofit/>
          </a:bodyPr>
          <a:lstStyle/>
          <a:p>
            <a:r>
              <a:rPr lang="en-US" sz="4000" b="1" dirty="0">
                <a:latin typeface="Calibri" panose="020F0502020204030204" pitchFamily="34" charset="0"/>
              </a:rPr>
              <a:t>Region’s Digital Presence-April 2016</a:t>
            </a:r>
            <a:endParaRPr lang="en-US" sz="4000" dirty="0">
              <a:latin typeface="Calibri" panose="020F0502020204030204" pitchFamily="34" charset="0"/>
            </a:endParaRPr>
          </a:p>
        </p:txBody>
      </p:sp>
      <p:sp>
        <p:nvSpPr>
          <p:cNvPr id="5" name="Rectangle 4"/>
          <p:cNvSpPr/>
          <p:nvPr/>
        </p:nvSpPr>
        <p:spPr>
          <a:xfrm>
            <a:off x="7227064" y="1597447"/>
            <a:ext cx="4775229" cy="4122667"/>
          </a:xfrm>
          <a:prstGeom prst="rect">
            <a:avLst/>
          </a:prstGeom>
        </p:spPr>
        <p:txBody>
          <a:bodyPr wrap="square">
            <a:spAutoFit/>
          </a:bodyPr>
          <a:lstStyle/>
          <a:p>
            <a:pPr>
              <a:lnSpc>
                <a:spcPct val="120000"/>
              </a:lnSpc>
              <a:spcAft>
                <a:spcPts val="300"/>
              </a:spcAft>
            </a:pPr>
            <a:r>
              <a:rPr lang="en-US" sz="2400" b="1" dirty="0">
                <a:solidFill>
                  <a:prstClr val="black"/>
                </a:solidFill>
                <a:latin typeface="Calibri" panose="020F0502020204030204" pitchFamily="34" charset="0"/>
                <a:cs typeface="Myriad Pro"/>
                <a:hlinkClick r:id="rId3"/>
              </a:rPr>
              <a:t>TheFreightway.com</a:t>
            </a:r>
            <a:r>
              <a:rPr lang="en-US" sz="2400" b="1" dirty="0">
                <a:solidFill>
                  <a:prstClr val="black"/>
                </a:solidFill>
                <a:latin typeface="Calibri" panose="020F0502020204030204" pitchFamily="34" charset="0"/>
                <a:cs typeface="Myriad Pro"/>
              </a:rPr>
              <a:t> </a:t>
            </a:r>
            <a:r>
              <a:rPr lang="en-US" sz="2400" dirty="0">
                <a:solidFill>
                  <a:prstClr val="black"/>
                </a:solidFill>
                <a:latin typeface="Calibri" panose="020F0502020204030204" pitchFamily="34" charset="0"/>
                <a:cs typeface="Myriad Pro"/>
              </a:rPr>
              <a:t>is our front door for attracting businesses, investors and real estate speculators to the region</a:t>
            </a:r>
          </a:p>
          <a:p>
            <a:pPr>
              <a:lnSpc>
                <a:spcPct val="120000"/>
              </a:lnSpc>
              <a:spcAft>
                <a:spcPts val="300"/>
              </a:spcAft>
            </a:pPr>
            <a:endParaRPr lang="en-US" sz="2400" dirty="0">
              <a:solidFill>
                <a:prstClr val="black"/>
              </a:solidFill>
              <a:latin typeface="Calibri" panose="020F0502020204030204" pitchFamily="34" charset="0"/>
              <a:cs typeface="Myriad Pro"/>
            </a:endParaRPr>
          </a:p>
          <a:p>
            <a:pPr>
              <a:lnSpc>
                <a:spcPct val="120000"/>
              </a:lnSpc>
              <a:spcAft>
                <a:spcPts val="300"/>
              </a:spcAft>
            </a:pPr>
            <a:r>
              <a:rPr lang="en-US" sz="2400" dirty="0">
                <a:solidFill>
                  <a:prstClr val="black"/>
                </a:solidFill>
                <a:latin typeface="Calibri" panose="020F0502020204030204" pitchFamily="34" charset="0"/>
                <a:cs typeface="Myriad Pro"/>
              </a:rPr>
              <a:t>The fact sheet and comprehensive real estate resource are </a:t>
            </a:r>
            <a:r>
              <a:rPr lang="en-US" sz="2400" b="1" dirty="0">
                <a:solidFill>
                  <a:prstClr val="black"/>
                </a:solidFill>
                <a:latin typeface="Calibri" panose="020F0502020204030204" pitchFamily="34" charset="0"/>
                <a:cs typeface="Myriad Pro"/>
              </a:rPr>
              <a:t>tools for the entire region</a:t>
            </a:r>
          </a:p>
          <a:p>
            <a:pPr>
              <a:lnSpc>
                <a:spcPct val="120000"/>
              </a:lnSpc>
              <a:spcAft>
                <a:spcPts val="300"/>
              </a:spcAft>
            </a:pPr>
            <a:endParaRPr lang="en-US" sz="2000" dirty="0">
              <a:solidFill>
                <a:prstClr val="black"/>
              </a:solidFill>
              <a:latin typeface="Myriad Pro"/>
              <a:cs typeface="Myriad Pro"/>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39" y="2153564"/>
            <a:ext cx="4579678" cy="3256658"/>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9702" y="1735113"/>
            <a:ext cx="2814988" cy="1906472"/>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8870" y="4098275"/>
            <a:ext cx="2805758" cy="1802912"/>
          </a:xfrm>
          <a:prstGeom prst="rect">
            <a:avLst/>
          </a:prstGeom>
          <a:effectLst>
            <a:outerShdw blurRad="50800" dist="38100" dir="2700000" algn="tl" rotWithShape="0">
              <a:prstClr val="black">
                <a:alpha val="40000"/>
              </a:prstClr>
            </a:outerShdw>
          </a:effectLst>
        </p:spPr>
      </p:pic>
      <p:grpSp>
        <p:nvGrpSpPr>
          <p:cNvPr id="24" name="Group 23"/>
          <p:cNvGrpSpPr/>
          <p:nvPr/>
        </p:nvGrpSpPr>
        <p:grpSpPr>
          <a:xfrm>
            <a:off x="10139535" y="5317013"/>
            <a:ext cx="1555047" cy="403101"/>
            <a:chOff x="727793" y="5300764"/>
            <a:chExt cx="2642818" cy="82296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6875" y="5300764"/>
              <a:ext cx="793214" cy="82296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7651" y="5300764"/>
              <a:ext cx="822960" cy="82296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793" y="5346484"/>
              <a:ext cx="731520" cy="731520"/>
            </a:xfrm>
            <a:prstGeom prst="rect">
              <a:avLst/>
            </a:prstGeom>
          </p:spPr>
        </p:pic>
      </p:grpSp>
    </p:spTree>
    <p:extLst>
      <p:ext uri="{BB962C8B-B14F-4D97-AF65-F5344CB8AC3E}">
        <p14:creationId xmlns:p14="http://schemas.microsoft.com/office/powerpoint/2010/main" val="393215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60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67711" cy="1395096"/>
          </a:xfrm>
        </p:spPr>
        <p:txBody>
          <a:bodyPr>
            <a:normAutofit/>
          </a:bodyPr>
          <a:lstStyle/>
          <a:p>
            <a:r>
              <a:rPr lang="en-US" sz="4000" b="1" dirty="0">
                <a:latin typeface="Calibri" panose="020F0502020204030204" pitchFamily="34" charset="0"/>
              </a:rPr>
              <a:t>Top Industrial User Real Estate Sites </a:t>
            </a:r>
          </a:p>
        </p:txBody>
      </p:sp>
      <p:pic>
        <p:nvPicPr>
          <p:cNvPr id="3" name="Picture 2"/>
          <p:cNvPicPr>
            <a:picLocks noChangeAspect="1"/>
          </p:cNvPicPr>
          <p:nvPr/>
        </p:nvPicPr>
        <p:blipFill>
          <a:blip r:embed="rId2"/>
          <a:stretch>
            <a:fillRect/>
          </a:stretch>
        </p:blipFill>
        <p:spPr>
          <a:xfrm>
            <a:off x="805218" y="1555845"/>
            <a:ext cx="10508775" cy="4517410"/>
          </a:xfrm>
          <a:prstGeom prst="rect">
            <a:avLst/>
          </a:prstGeom>
        </p:spPr>
      </p:pic>
    </p:spTree>
    <p:extLst>
      <p:ext uri="{BB962C8B-B14F-4D97-AF65-F5344CB8AC3E}">
        <p14:creationId xmlns:p14="http://schemas.microsoft.com/office/powerpoint/2010/main" val="1642356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 y="893"/>
            <a:ext cx="11588157" cy="1417269"/>
          </a:xfrm>
        </p:spPr>
        <p:txBody>
          <a:bodyPr>
            <a:normAutofit/>
          </a:bodyPr>
          <a:lstStyle/>
          <a:p>
            <a:pPr algn="r"/>
            <a:r>
              <a:rPr lang="en-US" sz="4000" b="1" dirty="0">
                <a:latin typeface="Calibri" panose="020F0502020204030204" pitchFamily="34" charset="0"/>
              </a:rPr>
              <a:t>Updates to “Thefreightway.com” Map</a:t>
            </a: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030" y="1512566"/>
            <a:ext cx="10506578" cy="4524784"/>
          </a:xfrm>
          <a:prstGeom prst="rect">
            <a:avLst/>
          </a:prstGeom>
        </p:spPr>
      </p:pic>
    </p:spTree>
    <p:extLst>
      <p:ext uri="{BB962C8B-B14F-4D97-AF65-F5344CB8AC3E}">
        <p14:creationId xmlns:p14="http://schemas.microsoft.com/office/powerpoint/2010/main" val="1557059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8825" cy="1377107"/>
          </a:xfrm>
        </p:spPr>
        <p:txBody>
          <a:bodyPr>
            <a:normAutofit/>
          </a:bodyPr>
          <a:lstStyle/>
          <a:p>
            <a:pPr algn="r"/>
            <a:r>
              <a:rPr lang="en-US" sz="4000" b="1" dirty="0">
                <a:latin typeface="Calibri" panose="020F0502020204030204" pitchFamily="34" charset="0"/>
              </a:rPr>
              <a:t>New ag and fertilizer barge transfer facilities  </a:t>
            </a:r>
          </a:p>
        </p:txBody>
      </p:sp>
      <p:sp>
        <p:nvSpPr>
          <p:cNvPr id="3" name="Content Placeholder 2"/>
          <p:cNvSpPr>
            <a:spLocks noGrp="1"/>
          </p:cNvSpPr>
          <p:nvPr>
            <p:ph idx="1"/>
          </p:nvPr>
        </p:nvSpPr>
        <p:spPr>
          <a:xfrm>
            <a:off x="112295" y="1650806"/>
            <a:ext cx="11515057" cy="4324406"/>
          </a:xfrm>
        </p:spPr>
        <p:txBody>
          <a:bodyPr>
            <a:normAutofit fontScale="25000" lnSpcReduction="20000"/>
          </a:bodyPr>
          <a:lstStyle/>
          <a:p>
            <a:pPr lvl="1">
              <a:buFont typeface="Courier New" panose="02070309020205020404" pitchFamily="49" charset="0"/>
              <a:buChar char="o"/>
            </a:pPr>
            <a:endParaRPr lang="en-US" sz="1200" dirty="0"/>
          </a:p>
          <a:p>
            <a:pPr marL="0" indent="0">
              <a:buNone/>
            </a:pPr>
            <a:r>
              <a:rPr lang="en-US" sz="8000" b="1" dirty="0">
                <a:latin typeface="Calibri" panose="020F0502020204030204" pitchFamily="34" charset="0"/>
              </a:rPr>
              <a:t>Most recent ag and fertilizer barge transfer facilities came on line. </a:t>
            </a:r>
          </a:p>
          <a:p>
            <a:pPr lvl="1">
              <a:buFont typeface="Wingdings" panose="05000000000000000000" pitchFamily="2" charset="2"/>
              <a:buChar char="§"/>
            </a:pPr>
            <a:r>
              <a:rPr lang="en-US" sz="7600" b="1" dirty="0">
                <a:latin typeface="Calibri" panose="020F0502020204030204" pitchFamily="34" charset="0"/>
              </a:rPr>
              <a:t>COFCO </a:t>
            </a:r>
            <a:r>
              <a:rPr lang="en-US" sz="7600" dirty="0">
                <a:latin typeface="Calibri" panose="020F0502020204030204" pitchFamily="34" charset="0"/>
              </a:rPr>
              <a:t>(2016) – New facility</a:t>
            </a:r>
          </a:p>
          <a:p>
            <a:pPr lvl="1">
              <a:buFont typeface="Wingdings" panose="05000000000000000000" pitchFamily="2" charset="2"/>
              <a:buChar char="§"/>
            </a:pPr>
            <a:endParaRPr lang="en-US" dirty="0">
              <a:latin typeface="Calibri" panose="020F0502020204030204" pitchFamily="34" charset="0"/>
            </a:endParaRPr>
          </a:p>
          <a:p>
            <a:pPr lvl="1">
              <a:buFont typeface="Wingdings" panose="05000000000000000000" pitchFamily="2" charset="2"/>
              <a:buChar char="§"/>
            </a:pPr>
            <a:r>
              <a:rPr lang="en-US" sz="7600" b="1" dirty="0">
                <a:latin typeface="Calibri" panose="020F0502020204030204" pitchFamily="34" charset="0"/>
              </a:rPr>
              <a:t>America’s Central Port </a:t>
            </a:r>
            <a:r>
              <a:rPr lang="en-US" sz="7600" dirty="0">
                <a:latin typeface="Calibri" panose="020F0502020204030204" pitchFamily="34" charset="0"/>
              </a:rPr>
              <a:t>–Madison Harbor (2015, $50 mil) – New facility</a:t>
            </a:r>
          </a:p>
          <a:p>
            <a:pPr lvl="1">
              <a:buFont typeface="Wingdings" panose="05000000000000000000" pitchFamily="2" charset="2"/>
              <a:buChar char="§"/>
            </a:pPr>
            <a:endParaRPr lang="en-US" dirty="0">
              <a:latin typeface="Calibri" panose="020F0502020204030204" pitchFamily="34" charset="0"/>
            </a:endParaRPr>
          </a:p>
          <a:p>
            <a:pPr lvl="1">
              <a:buFont typeface="Wingdings" panose="05000000000000000000" pitchFamily="2" charset="2"/>
              <a:buChar char="§"/>
            </a:pPr>
            <a:r>
              <a:rPr lang="en-US" sz="7600" b="1" dirty="0">
                <a:latin typeface="Calibri" panose="020F0502020204030204" pitchFamily="34" charset="0"/>
              </a:rPr>
              <a:t>Louis Dreyfus </a:t>
            </a:r>
            <a:r>
              <a:rPr lang="en-US" sz="7600" dirty="0">
                <a:latin typeface="Calibri" panose="020F0502020204030204" pitchFamily="34" charset="0"/>
              </a:rPr>
              <a:t>(2013) – New facility</a:t>
            </a:r>
          </a:p>
          <a:p>
            <a:pPr lvl="1">
              <a:buFont typeface="Wingdings" panose="05000000000000000000" pitchFamily="2" charset="2"/>
              <a:buChar char="§"/>
            </a:pPr>
            <a:endParaRPr lang="en-US" dirty="0">
              <a:latin typeface="Calibri" panose="020F0502020204030204" pitchFamily="34" charset="0"/>
            </a:endParaRPr>
          </a:p>
          <a:p>
            <a:pPr lvl="1">
              <a:buFont typeface="Wingdings" panose="05000000000000000000" pitchFamily="2" charset="2"/>
              <a:buChar char="§"/>
            </a:pPr>
            <a:r>
              <a:rPr lang="en-US" sz="7600" b="1" dirty="0">
                <a:latin typeface="Calibri" panose="020F0502020204030204" pitchFamily="34" charset="0"/>
              </a:rPr>
              <a:t>Municipal River Terminal </a:t>
            </a:r>
            <a:r>
              <a:rPr lang="en-US" sz="7600" dirty="0">
                <a:latin typeface="Calibri" panose="020F0502020204030204" pitchFamily="34" charset="0"/>
              </a:rPr>
              <a:t> - (2013) - Existing facility w/ $20 mil -new </a:t>
            </a:r>
          </a:p>
          <a:p>
            <a:pPr marL="457200" lvl="1" indent="0">
              <a:buNone/>
            </a:pPr>
            <a:r>
              <a:rPr lang="en-US" sz="7600" dirty="0">
                <a:latin typeface="Calibri" panose="020F0502020204030204" pitchFamily="34" charset="0"/>
              </a:rPr>
              <a:t>  dock and (2017) $8.5 mil –rail unit train improvements </a:t>
            </a:r>
          </a:p>
          <a:p>
            <a:pPr lvl="1">
              <a:buFont typeface="Wingdings" panose="05000000000000000000" pitchFamily="2" charset="2"/>
              <a:buChar char="§"/>
            </a:pPr>
            <a:endParaRPr lang="en-US" dirty="0">
              <a:latin typeface="Calibri" panose="020F0502020204030204" pitchFamily="34" charset="0"/>
            </a:endParaRPr>
          </a:p>
          <a:p>
            <a:pPr lvl="1">
              <a:buFont typeface="Wingdings" panose="05000000000000000000" pitchFamily="2" charset="2"/>
              <a:buChar char="§"/>
            </a:pPr>
            <a:r>
              <a:rPr lang="en-US" sz="7600" b="1" dirty="0">
                <a:latin typeface="Calibri" panose="020F0502020204030204" pitchFamily="34" charset="0"/>
              </a:rPr>
              <a:t>Bunge</a:t>
            </a:r>
            <a:r>
              <a:rPr lang="en-US" sz="7600" dirty="0">
                <a:latin typeface="Calibri" panose="020F0502020204030204" pitchFamily="34" charset="0"/>
              </a:rPr>
              <a:t> (2011) – New facility</a:t>
            </a:r>
          </a:p>
          <a:p>
            <a:pPr lvl="1">
              <a:buFont typeface="Wingdings" panose="05000000000000000000" pitchFamily="2" charset="2"/>
              <a:buChar char="§"/>
            </a:pPr>
            <a:endParaRPr lang="en-US" dirty="0">
              <a:latin typeface="Calibri" panose="020F0502020204030204" pitchFamily="34" charset="0"/>
            </a:endParaRPr>
          </a:p>
          <a:p>
            <a:pPr lvl="1">
              <a:buFont typeface="Wingdings" panose="05000000000000000000" pitchFamily="2" charset="2"/>
              <a:buChar char="§"/>
            </a:pPr>
            <a:r>
              <a:rPr lang="en-US" sz="7600" b="1" dirty="0">
                <a:latin typeface="Calibri" panose="020F0502020204030204" pitchFamily="34" charset="0"/>
              </a:rPr>
              <a:t>Consolidated Grain &amp; Barge </a:t>
            </a:r>
            <a:r>
              <a:rPr lang="en-US" sz="7600" dirty="0">
                <a:latin typeface="Calibri" panose="020F0502020204030204" pitchFamily="34" charset="0"/>
              </a:rPr>
              <a:t>(2010) – New facility</a:t>
            </a:r>
          </a:p>
          <a:p>
            <a:pPr marL="457200" lvl="1" indent="0">
              <a:buNone/>
            </a:pPr>
            <a:endParaRPr lang="en-US" dirty="0">
              <a:latin typeface="Calibri" panose="020F0502020204030204" pitchFamily="34" charset="0"/>
            </a:endParaRPr>
          </a:p>
          <a:p>
            <a:pPr marL="457200" lvl="1" indent="0">
              <a:buNone/>
            </a:pPr>
            <a:r>
              <a:rPr lang="en-US" sz="7600" dirty="0">
                <a:latin typeface="Calibri" panose="020F0502020204030204" pitchFamily="34" charset="0"/>
              </a:rPr>
              <a:t>A permit (2017) for an additional barge transfer facility was recently </a:t>
            </a:r>
          </a:p>
          <a:p>
            <a:pPr marL="400050" lvl="1" indent="0">
              <a:buNone/>
            </a:pPr>
            <a:r>
              <a:rPr lang="en-US" sz="7600" dirty="0">
                <a:latin typeface="Calibri" panose="020F0502020204030204" pitchFamily="34" charset="0"/>
              </a:rPr>
              <a:t> submitted to the USACE. </a:t>
            </a:r>
            <a:r>
              <a:rPr lang="en-US" sz="7600" b="1" dirty="0">
                <a:latin typeface="Calibri" panose="020F0502020204030204" pitchFamily="34" charset="0"/>
              </a:rPr>
              <a:t>									            </a:t>
            </a:r>
          </a:p>
          <a:p>
            <a:pPr marL="400050" lvl="1" indent="0">
              <a:buNone/>
            </a:pPr>
            <a:endParaRPr lang="en-US" sz="5200" dirty="0">
              <a:latin typeface="Calibri" panose="020F0502020204030204" pitchFamily="34" charset="0"/>
            </a:endParaRPr>
          </a:p>
          <a:p>
            <a:pPr marL="0" indent="0">
              <a:buNone/>
            </a:pPr>
            <a:endParaRPr lang="en-US" sz="5600" dirty="0">
              <a:latin typeface="Calibri" panose="020F0502020204030204" pitchFamily="34" charset="0"/>
            </a:endParaRPr>
          </a:p>
          <a:p>
            <a:pPr marL="0" indent="0">
              <a:buNone/>
            </a:pPr>
            <a:r>
              <a:rPr lang="en-US" sz="5600" dirty="0">
                <a:latin typeface="Calibri" panose="020F0502020204030204" pitchFamily="34" charset="0"/>
              </a:rPr>
              <a:t>																		</a:t>
            </a:r>
          </a:p>
          <a:p>
            <a:pPr marL="0" indent="0">
              <a:buNone/>
            </a:pPr>
            <a:r>
              <a:rPr lang="en-US" sz="5600" dirty="0">
                <a:latin typeface="Calibri" panose="020F0502020204030204" pitchFamily="34" charset="0"/>
              </a:rPr>
              <a:t>																			ACP (Photo by Nelson Spencer Jr.)</a:t>
            </a:r>
          </a:p>
          <a:p>
            <a:pPr marL="0" lvl="0" indent="0">
              <a:buNone/>
            </a:pPr>
            <a:r>
              <a:rPr lang="en-US" sz="8000" b="1" dirty="0">
                <a:latin typeface="Calibri" panose="020F0502020204030204" pitchFamily="34" charset="0"/>
              </a:rPr>
              <a:t>		</a:t>
            </a:r>
            <a:endParaRPr lang="en-US" sz="8000" dirty="0">
              <a:latin typeface="Calibri" panose="020F0502020204030204" pitchFamily="34" charset="0"/>
            </a:endParaRPr>
          </a:p>
          <a:p>
            <a:pPr marL="0" indent="0">
              <a:buNone/>
            </a:pPr>
            <a:endParaRPr lang="en-US" sz="9600" i="1" dirty="0">
              <a:solidFill>
                <a:schemeClr val="bg1">
                  <a:lumMod val="50000"/>
                </a:schemeClr>
              </a:solidFill>
              <a:latin typeface="Calibri" panose="020F0502020204030204" pitchFamily="34" charset="0"/>
            </a:endParaRPr>
          </a:p>
        </p:txBody>
      </p:sp>
      <p:sp>
        <p:nvSpPr>
          <p:cNvPr id="5" name="Content Placeholder 2"/>
          <p:cNvSpPr txBox="1">
            <a:spLocks/>
          </p:cNvSpPr>
          <p:nvPr/>
        </p:nvSpPr>
        <p:spPr>
          <a:xfrm>
            <a:off x="6292993" y="6165219"/>
            <a:ext cx="2808920" cy="162443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Courier New" panose="02070309020205020404" pitchFamily="49" charset="0"/>
              <a:buChar char="o"/>
            </a:pPr>
            <a:endParaRPr lang="en-US" sz="1200" dirty="0"/>
          </a:p>
          <a:p>
            <a:pPr marL="0" indent="0">
              <a:buFont typeface="Arial"/>
              <a:buNone/>
            </a:pPr>
            <a:endParaRPr lang="en-US" sz="3100" dirty="0"/>
          </a:p>
          <a:p>
            <a:pPr marL="0" indent="0">
              <a:buFont typeface="Arial"/>
              <a:buNone/>
            </a:pPr>
            <a:endParaRPr lang="en-US" i="1" dirty="0">
              <a:solidFill>
                <a:schemeClr val="bg1">
                  <a:lumMod val="50000"/>
                </a:schemeClr>
              </a:solidFill>
            </a:endParaRPr>
          </a:p>
        </p:txBody>
      </p:sp>
      <p:pic>
        <p:nvPicPr>
          <p:cNvPr id="6" name="Picture 2" descr="http://waterwaysjournal.net/portals/0/images/ACP-Harbor.jpg?ver=2015-10-12-141027-8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5068" y="1792833"/>
            <a:ext cx="3762705" cy="409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739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 y="0"/>
            <a:ext cx="11566357" cy="1417638"/>
          </a:xfrm>
        </p:spPr>
        <p:txBody>
          <a:bodyPr>
            <a:noAutofit/>
          </a:bodyPr>
          <a:lstStyle/>
          <a:p>
            <a:pPr algn="r"/>
            <a:r>
              <a:rPr lang="en-US" sz="4000" b="1" dirty="0">
                <a:latin typeface="Calibri" panose="020F0502020204030204" pitchFamily="34" charset="0"/>
              </a:rPr>
              <a:t>Ag Coast of America</a:t>
            </a:r>
            <a:br>
              <a:rPr lang="en-US" sz="4000" b="1" dirty="0">
                <a:latin typeface="Calibri" panose="020F0502020204030204" pitchFamily="34" charset="0"/>
              </a:rPr>
            </a:br>
            <a:endParaRPr lang="en-US" sz="2800" b="1" dirty="0">
              <a:latin typeface="Calibri" panose="020F0502020204030204" pitchFamily="34"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1791" y="1600200"/>
            <a:ext cx="8045242" cy="4525963"/>
          </a:xfrm>
          <a:prstGeom prst="rect">
            <a:avLst/>
          </a:prstGeom>
        </p:spPr>
      </p:pic>
    </p:spTree>
    <p:extLst>
      <p:ext uri="{BB962C8B-B14F-4D97-AF65-F5344CB8AC3E}">
        <p14:creationId xmlns:p14="http://schemas.microsoft.com/office/powerpoint/2010/main" val="3854179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44378" y="1552479"/>
            <a:ext cx="11884711" cy="4895618"/>
          </a:xfrm>
          <a:prstGeom prst="rect">
            <a:avLst/>
          </a:prstGeom>
        </p:spPr>
        <p:txBody>
          <a:bodyPr/>
          <a:lstStyle/>
          <a:p>
            <a:pPr>
              <a:lnSpc>
                <a:spcPct val="150000"/>
              </a:lnSpc>
            </a:pPr>
            <a:r>
              <a:rPr lang="en-US" sz="2600" b="1" dirty="0">
                <a:latin typeface="Calibri" panose="020F0502020204030204" pitchFamily="34" charset="0"/>
              </a:rPr>
              <a:t>Unit train capabilities </a:t>
            </a:r>
          </a:p>
          <a:p>
            <a:endParaRPr lang="en-US" sz="800" dirty="0">
              <a:latin typeface="Calibri" panose="020F0502020204030204" pitchFamily="34" charset="0"/>
            </a:endParaRPr>
          </a:p>
          <a:p>
            <a:pPr marL="342900" indent="-342900">
              <a:buFont typeface="Wingdings" panose="05000000000000000000" pitchFamily="2" charset="2"/>
              <a:buChar char="§"/>
            </a:pPr>
            <a:r>
              <a:rPr lang="en-US" sz="2200" dirty="0">
                <a:latin typeface="Calibri" panose="020F0502020204030204" pitchFamily="34" charset="0"/>
              </a:rPr>
              <a:t>Offer cheaper rates to large barge-loading facilities </a:t>
            </a:r>
          </a:p>
          <a:p>
            <a:pPr marL="342900" indent="-342900">
              <a:buFont typeface="Wingdings" panose="05000000000000000000" pitchFamily="2" charset="2"/>
              <a:buChar char="§"/>
            </a:pPr>
            <a:r>
              <a:rPr lang="en-US" sz="2200" dirty="0">
                <a:latin typeface="Calibri" panose="020F0502020204030204" pitchFamily="34" charset="0"/>
              </a:rPr>
              <a:t>Carry 110 – 125 rail cars often with only one commodity,   </a:t>
            </a:r>
          </a:p>
          <a:p>
            <a:r>
              <a:rPr lang="en-US" sz="2200" dirty="0">
                <a:latin typeface="Calibri" panose="020F0502020204030204" pitchFamily="34" charset="0"/>
              </a:rPr>
              <a:t>      typically for bulk goods like ag, fertilizer and coal </a:t>
            </a:r>
          </a:p>
          <a:p>
            <a:pPr marL="171450" indent="-171450">
              <a:buFont typeface="Wingdings" panose="05000000000000000000" pitchFamily="2" charset="2"/>
              <a:buChar char="§"/>
            </a:pPr>
            <a:endParaRPr lang="en-US" sz="800" dirty="0">
              <a:latin typeface="Calibri" panose="020F0502020204030204" pitchFamily="34" charset="0"/>
            </a:endParaRPr>
          </a:p>
          <a:p>
            <a:pPr marL="342900" indent="-342900">
              <a:buFont typeface="Wingdings" panose="05000000000000000000" pitchFamily="2" charset="2"/>
              <a:buChar char="§"/>
            </a:pPr>
            <a:r>
              <a:rPr lang="en-US" sz="2200" dirty="0">
                <a:latin typeface="Calibri" panose="020F0502020204030204" pitchFamily="34" charset="0"/>
              </a:rPr>
              <a:t> Grouping of cars reduces the time to assemble and </a:t>
            </a:r>
          </a:p>
          <a:p>
            <a:r>
              <a:rPr lang="en-US" sz="2200" dirty="0">
                <a:latin typeface="Calibri" panose="020F0502020204030204" pitchFamily="34" charset="0"/>
              </a:rPr>
              <a:t>       disassemble the train</a:t>
            </a:r>
          </a:p>
          <a:p>
            <a:pPr marL="171450" indent="-171450">
              <a:buFont typeface="Wingdings" panose="05000000000000000000" pitchFamily="2" charset="2"/>
              <a:buChar char="§"/>
            </a:pPr>
            <a:endParaRPr lang="en-US" sz="800" dirty="0">
              <a:latin typeface="Calibri" panose="020F0502020204030204" pitchFamily="34" charset="0"/>
            </a:endParaRPr>
          </a:p>
          <a:p>
            <a:pPr marL="342900" indent="-342900">
              <a:buFont typeface="Wingdings" panose="05000000000000000000" pitchFamily="2" charset="2"/>
              <a:buChar char="§"/>
            </a:pPr>
            <a:r>
              <a:rPr lang="en-US" sz="2200" dirty="0">
                <a:latin typeface="Calibri" panose="020F0502020204030204" pitchFamily="34" charset="0"/>
              </a:rPr>
              <a:t>The Region’s rail switching carrier, Terminal Railroad </a:t>
            </a:r>
          </a:p>
          <a:p>
            <a:r>
              <a:rPr lang="en-US" sz="2200" dirty="0">
                <a:latin typeface="Calibri" panose="020F0502020204030204" pitchFamily="34" charset="0"/>
              </a:rPr>
              <a:t>      Association (TRRA) of St. Louis and six Class I RRs supports </a:t>
            </a:r>
          </a:p>
          <a:p>
            <a:r>
              <a:rPr lang="en-US" sz="2200" dirty="0">
                <a:latin typeface="Calibri" panose="020F0502020204030204" pitchFamily="34" charset="0"/>
              </a:rPr>
              <a:t>      the region’s intermodal capabilities and provides national </a:t>
            </a:r>
          </a:p>
          <a:p>
            <a:r>
              <a:rPr lang="en-US" sz="2200" dirty="0">
                <a:latin typeface="Calibri" panose="020F0502020204030204" pitchFamily="34" charset="0"/>
              </a:rPr>
              <a:t>      access</a:t>
            </a:r>
          </a:p>
          <a:p>
            <a:pPr lvl="2"/>
            <a:endParaRPr lang="en-US" sz="2200" dirty="0">
              <a:latin typeface="Calibri" panose="020F0502020204030204" pitchFamily="34" charset="0"/>
            </a:endParaRPr>
          </a:p>
          <a:p>
            <a:pPr lvl="2"/>
            <a:r>
              <a:rPr lang="en-US" sz="2400" dirty="0"/>
              <a:t> 							                                  								</a:t>
            </a:r>
            <a:r>
              <a:rPr lang="en-US" sz="1400" dirty="0"/>
              <a:t>                                   																	</a:t>
            </a:r>
            <a:r>
              <a:rPr lang="en-US" sz="1100" dirty="0"/>
              <a:t>Kaskaskia Regional Port District #1</a:t>
            </a:r>
          </a:p>
          <a:p>
            <a:pPr lvl="2"/>
            <a:endParaRPr lang="en-US" sz="2399" dirty="0"/>
          </a:p>
        </p:txBody>
      </p:sp>
      <p:sp>
        <p:nvSpPr>
          <p:cNvPr id="7" name="Title 1"/>
          <p:cNvSpPr txBox="1">
            <a:spLocks/>
          </p:cNvSpPr>
          <p:nvPr/>
        </p:nvSpPr>
        <p:spPr>
          <a:xfrm>
            <a:off x="1" y="64189"/>
            <a:ext cx="11550316" cy="1155011"/>
          </a:xfrm>
          <a:prstGeom prst="rect">
            <a:avLst/>
          </a:prstGeom>
        </p:spPr>
        <p:txBody>
          <a:bodyPr vert="horz" lIns="91440" tIns="45720" rIns="91440" bIns="45720" rtlCol="0" anchor="b">
            <a:normAutofit fontScale="52500" lnSpcReduction="20000"/>
          </a:bodyPr>
          <a:lstStyle>
            <a:lvl1pPr algn="ctr" defTabSz="457200" rtl="0" eaLnBrk="1" latinLnBrk="0" hangingPunct="1">
              <a:spcBef>
                <a:spcPct val="0"/>
              </a:spcBef>
              <a:buNone/>
              <a:defRPr sz="5998" kern="1200">
                <a:solidFill>
                  <a:schemeClr val="tx1"/>
                </a:solidFill>
                <a:latin typeface="+mj-lt"/>
                <a:ea typeface="+mj-ea"/>
                <a:cs typeface="+mj-cs"/>
              </a:defRPr>
            </a:lvl1pPr>
          </a:lstStyle>
          <a:p>
            <a:pPr algn="r"/>
            <a:endParaRPr lang="en-US" sz="4000" dirty="0"/>
          </a:p>
          <a:p>
            <a:pPr algn="r"/>
            <a:endParaRPr lang="en-US" sz="4000" dirty="0"/>
          </a:p>
          <a:p>
            <a:pPr algn="r"/>
            <a:r>
              <a:rPr lang="en-US" sz="7600" b="1" dirty="0">
                <a:latin typeface="Calibri" panose="020F0502020204030204" pitchFamily="34" charset="0"/>
              </a:rPr>
              <a:t>Cheaper train rates to large barge-loading facilities</a:t>
            </a:r>
          </a:p>
          <a:p>
            <a:pPr algn="r"/>
            <a:endParaRPr lang="en-US" sz="4000" dirty="0">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3572" y="1552482"/>
            <a:ext cx="4335518" cy="4643366"/>
          </a:xfrm>
          <a:prstGeom prst="rect">
            <a:avLst/>
          </a:prstGeom>
        </p:spPr>
      </p:pic>
    </p:spTree>
    <p:extLst>
      <p:ext uri="{BB962C8B-B14F-4D97-AF65-F5344CB8AC3E}">
        <p14:creationId xmlns:p14="http://schemas.microsoft.com/office/powerpoint/2010/main" val="1213995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582399" cy="1417638"/>
          </a:xfrm>
        </p:spPr>
        <p:txBody>
          <a:bodyPr>
            <a:normAutofit fontScale="90000"/>
          </a:bodyPr>
          <a:lstStyle/>
          <a:p>
            <a:pPr algn="r"/>
            <a:br>
              <a:rPr lang="en-US" b="1" dirty="0"/>
            </a:br>
            <a:r>
              <a:rPr lang="en-US" b="1" dirty="0">
                <a:latin typeface="Calibri" panose="020F0502020204030204" pitchFamily="34" charset="0"/>
              </a:rPr>
              <a:t>St. Louis Region’s Barge Traffic Growth  </a:t>
            </a:r>
            <a:br>
              <a:rPr lang="en-US" sz="5300" b="1" dirty="0">
                <a:latin typeface="Calibri" panose="020F0502020204030204" pitchFamily="34" charset="0"/>
              </a:rPr>
            </a:br>
            <a:endParaRPr lang="en-US" sz="5300" dirty="0">
              <a:latin typeface="Calibri" panose="020F0502020204030204" pitchFamily="34" charset="0"/>
            </a:endParaRPr>
          </a:p>
        </p:txBody>
      </p:sp>
      <p:sp>
        <p:nvSpPr>
          <p:cNvPr id="3" name="Content Placeholder 2"/>
          <p:cNvSpPr>
            <a:spLocks noGrp="1"/>
          </p:cNvSpPr>
          <p:nvPr>
            <p:ph idx="1"/>
          </p:nvPr>
        </p:nvSpPr>
        <p:spPr>
          <a:xfrm>
            <a:off x="220338" y="1417638"/>
            <a:ext cx="11810082" cy="4531470"/>
          </a:xfrm>
        </p:spPr>
        <p:txBody>
          <a:bodyPr>
            <a:normAutofit fontScale="92500" lnSpcReduction="20000"/>
          </a:bodyPr>
          <a:lstStyle/>
          <a:p>
            <a:pPr marL="0" indent="0" algn="just">
              <a:buClrTx/>
              <a:buNone/>
            </a:pPr>
            <a:endParaRPr lang="en-US" sz="2400" b="1" dirty="0">
              <a:latin typeface="Calibri" panose="020F0502020204030204" pitchFamily="34" charset="0"/>
            </a:endParaRPr>
          </a:p>
          <a:p>
            <a:pPr marL="0" indent="0">
              <a:lnSpc>
                <a:spcPct val="150000"/>
              </a:lnSpc>
              <a:buClrTx/>
              <a:buNone/>
            </a:pPr>
            <a:endParaRPr lang="en-US" sz="1300" b="1" u="sng" dirty="0">
              <a:latin typeface="Calibri" panose="020F0502020204030204" pitchFamily="34" charset="0"/>
            </a:endParaRPr>
          </a:p>
          <a:p>
            <a:pPr lvl="1">
              <a:buFont typeface="Wingdings" panose="05000000000000000000" pitchFamily="2" charset="2"/>
              <a:buChar char="§"/>
            </a:pPr>
            <a:r>
              <a:rPr lang="en-US" sz="2600" b="1" dirty="0">
                <a:latin typeface="Calibri" panose="020F0502020204030204" pitchFamily="34" charset="0"/>
              </a:rPr>
              <a:t>Geographic advantage </a:t>
            </a:r>
          </a:p>
          <a:p>
            <a:pPr lvl="2">
              <a:buFont typeface="Arial" panose="020B0604020202020204" pitchFamily="34" charset="0"/>
              <a:buChar char="•"/>
            </a:pPr>
            <a:r>
              <a:rPr lang="en-US" sz="2200" dirty="0">
                <a:latin typeface="Calibri" panose="020F0502020204030204" pitchFamily="34" charset="0"/>
              </a:rPr>
              <a:t>Centered in America’s agricultural</a:t>
            </a:r>
          </a:p>
          <a:p>
            <a:pPr lvl="2">
              <a:buFont typeface="Arial" panose="020B0604020202020204" pitchFamily="34" charset="0"/>
              <a:buChar char="•"/>
            </a:pPr>
            <a:r>
              <a:rPr lang="en-US" sz="2200" dirty="0">
                <a:latin typeface="Calibri" panose="020F0502020204030204" pitchFamily="34" charset="0"/>
              </a:rPr>
              <a:t>Northernmost ice-free and lock-free access on the </a:t>
            </a:r>
          </a:p>
          <a:p>
            <a:pPr marL="914400" lvl="2" indent="0">
              <a:buNone/>
            </a:pPr>
            <a:r>
              <a:rPr lang="en-US" sz="2200" dirty="0">
                <a:latin typeface="Calibri" panose="020F0502020204030204" pitchFamily="34" charset="0"/>
              </a:rPr>
              <a:t>      Mississippi River to and from the Gulf of Mexico                </a:t>
            </a:r>
          </a:p>
          <a:p>
            <a:pPr marL="914400" lvl="2" indent="0">
              <a:buNone/>
            </a:pPr>
            <a:endParaRPr lang="en-US" sz="2200" dirty="0">
              <a:latin typeface="Calibri" panose="020F0502020204030204" pitchFamily="34" charset="0"/>
            </a:endParaRPr>
          </a:p>
          <a:p>
            <a:pPr lvl="1">
              <a:buFont typeface="Wingdings" panose="05000000000000000000" pitchFamily="2" charset="2"/>
              <a:buChar char="§"/>
            </a:pPr>
            <a:r>
              <a:rPr lang="en-US" sz="3000" b="1" dirty="0">
                <a:solidFill>
                  <a:srgbClr val="AC600E"/>
                </a:solidFill>
                <a:latin typeface="Calibri" panose="020F0502020204030204" pitchFamily="34" charset="0"/>
              </a:rPr>
              <a:t>Intermodal connectivity</a:t>
            </a:r>
          </a:p>
          <a:p>
            <a:pPr lvl="1">
              <a:buFont typeface="Wingdings" panose="05000000000000000000" pitchFamily="2" charset="2"/>
              <a:buChar char="§"/>
            </a:pPr>
            <a:endParaRPr lang="en-US" sz="2200" dirty="0">
              <a:latin typeface="Calibri" panose="020F0502020204030204" pitchFamily="34" charset="0"/>
            </a:endParaRPr>
          </a:p>
          <a:p>
            <a:pPr lvl="1">
              <a:buFont typeface="Wingdings" panose="05000000000000000000" pitchFamily="2" charset="2"/>
              <a:buChar char="§"/>
            </a:pPr>
            <a:r>
              <a:rPr lang="en-US" sz="2600" b="1" dirty="0">
                <a:latin typeface="Calibri" panose="020F0502020204030204" pitchFamily="34" charset="0"/>
              </a:rPr>
              <a:t>Excess capacity at river terminals and high </a:t>
            </a:r>
          </a:p>
          <a:p>
            <a:pPr marL="457200" lvl="1" indent="0">
              <a:buNone/>
            </a:pPr>
            <a:r>
              <a:rPr lang="en-US" sz="2600" b="1" dirty="0">
                <a:latin typeface="Calibri" panose="020F0502020204030204" pitchFamily="34" charset="0"/>
              </a:rPr>
              <a:t>    concentrations of barges</a:t>
            </a:r>
          </a:p>
          <a:p>
            <a:pPr lvl="1">
              <a:buFont typeface="Wingdings" panose="05000000000000000000" pitchFamily="2" charset="2"/>
              <a:buChar char="§"/>
            </a:pPr>
            <a:endParaRPr lang="en-US" sz="900" dirty="0">
              <a:latin typeface="Calibri" panose="020F0502020204030204" pitchFamily="34" charset="0"/>
            </a:endParaRPr>
          </a:p>
          <a:p>
            <a:pPr marL="457200" lvl="1" indent="0">
              <a:buClrTx/>
              <a:buNone/>
            </a:pPr>
            <a:r>
              <a:rPr lang="en-US" dirty="0"/>
              <a:t>		</a:t>
            </a:r>
          </a:p>
          <a:p>
            <a:pPr marL="457200" lvl="1" indent="0">
              <a:buClrTx/>
              <a:buNone/>
            </a:pPr>
            <a:endParaRPr lang="en-US" sz="2200" dirty="0"/>
          </a:p>
          <a:p>
            <a:pPr marL="457200" lvl="1" indent="0">
              <a:buClrTx/>
              <a:buNone/>
            </a:pPr>
            <a:endParaRPr lang="en-US" sz="2200" dirty="0"/>
          </a:p>
          <a:p>
            <a:pPr marL="457200" lvl="1" indent="0">
              <a:buClrTx/>
              <a:buNone/>
            </a:pPr>
            <a:endParaRPr lang="en-US" sz="2200" dirty="0"/>
          </a:p>
          <a:p>
            <a:pPr lvl="1">
              <a:buFont typeface="Courier New" panose="02070309020205020404" pitchFamily="49" charset="0"/>
              <a:buChar char="o"/>
            </a:pPr>
            <a:endParaRPr lang="en-US" sz="1200" dirty="0"/>
          </a:p>
          <a:p>
            <a:pPr lvl="1">
              <a:buFont typeface="Courier New" panose="02070309020205020404" pitchFamily="49" charset="0"/>
              <a:buChar char="o"/>
            </a:pPr>
            <a:endParaRPr lang="en-US" sz="1900" dirty="0"/>
          </a:p>
          <a:p>
            <a:pPr lvl="1">
              <a:buFont typeface="Courier New" panose="02070309020205020404" pitchFamily="49" charset="0"/>
              <a:buChar char="o"/>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630" y="1545021"/>
            <a:ext cx="4660790" cy="4761185"/>
          </a:xfrm>
          <a:prstGeom prst="rect">
            <a:avLst/>
          </a:prstGeom>
        </p:spPr>
      </p:pic>
    </p:spTree>
    <p:extLst>
      <p:ext uri="{BB962C8B-B14F-4D97-AF65-F5344CB8AC3E}">
        <p14:creationId xmlns:p14="http://schemas.microsoft.com/office/powerpoint/2010/main" val="13418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578728" cy="1417638"/>
          </a:xfrm>
        </p:spPr>
        <p:txBody>
          <a:bodyPr>
            <a:normAutofit fontScale="90000"/>
          </a:bodyPr>
          <a:lstStyle/>
          <a:p>
            <a:pPr algn="l"/>
            <a:br>
              <a:rPr lang="en-US" b="1" dirty="0"/>
            </a:br>
            <a:br>
              <a:rPr lang="en-US" b="1" dirty="0"/>
            </a:br>
            <a:r>
              <a:rPr lang="en-US" b="1" dirty="0">
                <a:latin typeface="Calibri" panose="020F0502020204030204" pitchFamily="34" charset="0"/>
              </a:rPr>
              <a:t>      </a:t>
            </a:r>
            <a:r>
              <a:rPr lang="en-US" sz="4000" b="1" dirty="0">
                <a:latin typeface="Calibri" panose="020F0502020204030204" pitchFamily="34" charset="0"/>
              </a:rPr>
              <a:t>Regional Economic Impact - Inland Water Transportation</a:t>
            </a:r>
            <a:br>
              <a:rPr lang="en-US" sz="6700" b="1" dirty="0">
                <a:latin typeface="Calibri" panose="020F0502020204030204" pitchFamily="34" charset="0"/>
              </a:rPr>
            </a:br>
            <a:endParaRPr lang="en-US" sz="6700" dirty="0">
              <a:latin typeface="Calibri" panose="020F0502020204030204" pitchFamily="34" charset="0"/>
            </a:endParaRPr>
          </a:p>
        </p:txBody>
      </p:sp>
      <p:sp>
        <p:nvSpPr>
          <p:cNvPr id="3" name="Content Placeholder 2"/>
          <p:cNvSpPr>
            <a:spLocks noGrp="1"/>
          </p:cNvSpPr>
          <p:nvPr>
            <p:ph idx="1"/>
          </p:nvPr>
        </p:nvSpPr>
        <p:spPr>
          <a:xfrm>
            <a:off x="220338" y="1417638"/>
            <a:ext cx="11810082" cy="4531470"/>
          </a:xfrm>
        </p:spPr>
        <p:txBody>
          <a:bodyPr>
            <a:normAutofit lnSpcReduction="10000"/>
          </a:bodyPr>
          <a:lstStyle/>
          <a:p>
            <a:pPr marL="457200" lvl="1" indent="0">
              <a:buNone/>
            </a:pPr>
            <a:endParaRPr lang="en-US" sz="2400" b="1" dirty="0">
              <a:latin typeface="Calibri" panose="020F0502020204030204" pitchFamily="34" charset="0"/>
            </a:endParaRPr>
          </a:p>
          <a:p>
            <a:pPr marL="457200" lvl="1" indent="0">
              <a:buNone/>
            </a:pPr>
            <a:endParaRPr lang="en-US" dirty="0">
              <a:latin typeface="Calibri" panose="020F0502020204030204" pitchFamily="34" charset="0"/>
            </a:endParaRPr>
          </a:p>
          <a:p>
            <a:pPr marL="457200" lvl="1" indent="0">
              <a:buClrTx/>
              <a:buNone/>
            </a:pPr>
            <a:r>
              <a:rPr lang="en-US" sz="2400" dirty="0">
                <a:latin typeface="Calibri" panose="020F0502020204030204" pitchFamily="34" charset="0"/>
              </a:rPr>
              <a:t>Inland Water Freight Transportation	Port and Harbor Operations</a:t>
            </a:r>
          </a:p>
          <a:p>
            <a:pPr marL="457200" lvl="1" indent="0">
              <a:buClrTx/>
              <a:buNone/>
            </a:pPr>
            <a:r>
              <a:rPr lang="en-US" sz="2400" dirty="0">
                <a:latin typeface="Calibri" panose="020F0502020204030204" pitchFamily="34" charset="0"/>
              </a:rPr>
              <a:t>Marine Cargo Handling 				Supportive Activities Water Transportation </a:t>
            </a:r>
          </a:p>
          <a:p>
            <a:pPr marL="457200" lvl="1" indent="0">
              <a:buClrTx/>
              <a:buNone/>
            </a:pPr>
            <a:r>
              <a:rPr lang="en-US" sz="2400" dirty="0">
                <a:latin typeface="Calibri" panose="020F0502020204030204" pitchFamily="34" charset="0"/>
              </a:rPr>
              <a:t>Tow boat operators</a:t>
            </a:r>
          </a:p>
          <a:p>
            <a:pPr marL="457200" lvl="1" indent="0">
              <a:buClrTx/>
              <a:buNone/>
            </a:pPr>
            <a:endParaRPr lang="en-US" dirty="0">
              <a:latin typeface="Calibri" panose="020F0502020204030204" pitchFamily="34" charset="0"/>
            </a:endParaRPr>
          </a:p>
          <a:p>
            <a:pPr marL="457200" lvl="1" indent="0">
              <a:buClrTx/>
              <a:buNone/>
            </a:pPr>
            <a:r>
              <a:rPr lang="en-US" dirty="0">
                <a:latin typeface="Calibri" panose="020F0502020204030204" pitchFamily="34" charset="0"/>
              </a:rPr>
              <a:t>Average Annual Wage                  $ 75,000</a:t>
            </a:r>
          </a:p>
          <a:p>
            <a:pPr marL="457200" lvl="1" indent="0">
              <a:buClrTx/>
              <a:buNone/>
            </a:pPr>
            <a:endParaRPr lang="en-US" dirty="0">
              <a:latin typeface="Calibri" panose="020F0502020204030204" pitchFamily="34" charset="0"/>
            </a:endParaRPr>
          </a:p>
          <a:p>
            <a:pPr marL="457200" lvl="1" indent="0">
              <a:buClrTx/>
              <a:buNone/>
            </a:pPr>
            <a:r>
              <a:rPr lang="en-US" dirty="0">
                <a:latin typeface="Calibri" panose="020F0502020204030204" pitchFamily="34" charset="0"/>
              </a:rPr>
              <a:t>Total industry inputs 2015 	$750,000,000 </a:t>
            </a:r>
          </a:p>
          <a:p>
            <a:pPr marL="457200" lvl="1" indent="0">
              <a:buClrTx/>
              <a:buNone/>
            </a:pPr>
            <a:r>
              <a:rPr lang="en-US" dirty="0">
                <a:latin typeface="Calibri" panose="020F0502020204030204" pitchFamily="34" charset="0"/>
              </a:rPr>
              <a:t>	</a:t>
            </a:r>
          </a:p>
          <a:p>
            <a:pPr marL="457200" lvl="1" indent="0">
              <a:buClrTx/>
              <a:buNone/>
            </a:pPr>
            <a:endParaRPr lang="en-US" dirty="0"/>
          </a:p>
          <a:p>
            <a:pPr marL="457200" lvl="1" indent="0">
              <a:buClrTx/>
              <a:buNone/>
            </a:pPr>
            <a:endParaRPr lang="en-US" dirty="0"/>
          </a:p>
          <a:p>
            <a:pPr marL="457200" lvl="1" indent="0">
              <a:buClrTx/>
              <a:buNone/>
            </a:pPr>
            <a:endParaRPr lang="en-US" dirty="0"/>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a:p>
        </p:txBody>
      </p:sp>
    </p:spTree>
    <p:extLst>
      <p:ext uri="{BB962C8B-B14F-4D97-AF65-F5344CB8AC3E}">
        <p14:creationId xmlns:p14="http://schemas.microsoft.com/office/powerpoint/2010/main" val="2289110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hina-onclick.gif (926×3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372" y="1619693"/>
            <a:ext cx="7062952" cy="25865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2716" y="353942"/>
            <a:ext cx="11518031" cy="707886"/>
          </a:xfrm>
          <a:prstGeom prst="rect">
            <a:avLst/>
          </a:prstGeom>
          <a:noFill/>
        </p:spPr>
        <p:txBody>
          <a:bodyPr wrap="square" rtlCol="0">
            <a:spAutoFit/>
          </a:bodyPr>
          <a:lstStyle/>
          <a:p>
            <a:pPr algn="r"/>
            <a:r>
              <a:rPr lang="en-US" sz="4000" b="1" dirty="0">
                <a:latin typeface="Calibri" panose="020F0502020204030204" pitchFamily="34" charset="0"/>
              </a:rPr>
              <a:t>U.S. Agribusiness</a:t>
            </a:r>
          </a:p>
        </p:txBody>
      </p:sp>
      <p:sp>
        <p:nvSpPr>
          <p:cNvPr id="9" name="Rectangle 8"/>
          <p:cNvSpPr/>
          <p:nvPr/>
        </p:nvSpPr>
        <p:spPr>
          <a:xfrm>
            <a:off x="272716" y="4366653"/>
            <a:ext cx="11916109" cy="3293209"/>
          </a:xfrm>
          <a:prstGeom prst="rect">
            <a:avLst/>
          </a:prstGeom>
        </p:spPr>
        <p:txBody>
          <a:bodyPr wrap="square">
            <a:spAutoFit/>
          </a:bodyPr>
          <a:lstStyle/>
          <a:p>
            <a:pPr marL="171450" indent="-285750">
              <a:lnSpc>
                <a:spcPct val="150000"/>
              </a:lnSpc>
              <a:buFont typeface="Wingdings" panose="05000000000000000000" pitchFamily="2" charset="2"/>
              <a:buChar char="§"/>
            </a:pPr>
            <a:r>
              <a:rPr lang="en-US" sz="2000" dirty="0">
                <a:latin typeface="Calibri" panose="020F0502020204030204" pitchFamily="34" charset="0"/>
              </a:rPr>
              <a:t>COFCO International/Nidera is one of China’s state-owned food processing holding companies. </a:t>
            </a:r>
          </a:p>
          <a:p>
            <a:pPr marL="171450" indent="-285750">
              <a:lnSpc>
                <a:spcPct val="150000"/>
              </a:lnSpc>
              <a:buFont typeface="Wingdings" panose="05000000000000000000" pitchFamily="2" charset="2"/>
              <a:buChar char="§"/>
            </a:pPr>
            <a:r>
              <a:rPr lang="en-US" sz="2000" dirty="0">
                <a:latin typeface="Calibri" panose="020F0502020204030204" pitchFamily="34" charset="0"/>
              </a:rPr>
              <a:t>China’s largest food processing, manufacturer and trader</a:t>
            </a:r>
          </a:p>
          <a:p>
            <a:pPr marL="342900" indent="-342900">
              <a:buFont typeface="Wingdings" panose="05000000000000000000" pitchFamily="2" charset="2"/>
              <a:buChar char="§"/>
            </a:pPr>
            <a:r>
              <a:rPr lang="en-US" sz="2000" dirty="0">
                <a:latin typeface="Calibri" panose="020F0502020204030204" pitchFamily="34" charset="0"/>
              </a:rPr>
              <a:t>The U.S. is the main supplier of global demand for soybeans exports valued at nearly $22 billion</a:t>
            </a:r>
          </a:p>
          <a:p>
            <a:pPr marL="342900" indent="-342900">
              <a:buFont typeface="Wingdings" panose="05000000000000000000" pitchFamily="2" charset="2"/>
              <a:buChar char="§"/>
            </a:pPr>
            <a:endParaRPr lang="en-US" sz="800" dirty="0">
              <a:latin typeface="Calibri" panose="020F0502020204030204" pitchFamily="34" charset="0"/>
            </a:endParaRPr>
          </a:p>
          <a:p>
            <a:pPr marL="171450" indent="-285750">
              <a:lnSpc>
                <a:spcPct val="150000"/>
              </a:lnSpc>
              <a:buFont typeface="Wingdings" panose="05000000000000000000" pitchFamily="2" charset="2"/>
              <a:buChar char="§"/>
            </a:pPr>
            <a:endParaRPr lang="en-US" sz="2000" dirty="0">
              <a:latin typeface="Calibri" panose="020F0502020204030204" pitchFamily="34" charset="0"/>
            </a:endParaRPr>
          </a:p>
          <a:p>
            <a:pPr marL="171450" indent="-285750">
              <a:lnSpc>
                <a:spcPct val="150000"/>
              </a:lnSpc>
              <a:buFont typeface="Wingdings" panose="05000000000000000000" pitchFamily="2" charset="2"/>
              <a:buChar char="§"/>
            </a:pPr>
            <a:endParaRPr lang="en-US" sz="2000" dirty="0">
              <a:latin typeface="Calibri" panose="020F0502020204030204" pitchFamily="34" charset="0"/>
            </a:endParaRPr>
          </a:p>
          <a:p>
            <a:pPr marL="171450" indent="-285750">
              <a:lnSpc>
                <a:spcPct val="150000"/>
              </a:lnSpc>
              <a:buFont typeface="Wingdings" panose="05000000000000000000" pitchFamily="2" charset="2"/>
              <a:buChar char="§"/>
            </a:pPr>
            <a:endParaRPr lang="en-US" sz="2000" dirty="0">
              <a:latin typeface="Calibri" panose="020F0502020204030204" pitchFamily="34" charset="0"/>
            </a:endParaRPr>
          </a:p>
          <a:p>
            <a:pPr marL="171450" indent="-285750">
              <a:lnSpc>
                <a:spcPct val="150000"/>
              </a:lnSpc>
              <a:buFont typeface="Wingdings" panose="05000000000000000000" pitchFamily="2" charset="2"/>
              <a:buChar char="§"/>
            </a:pPr>
            <a:endParaRPr lang="en-US" sz="2000" dirty="0">
              <a:latin typeface="Calibri" panose="020F0502020204030204" pitchFamily="34" charset="0"/>
            </a:endParaRPr>
          </a:p>
        </p:txBody>
      </p:sp>
    </p:spTree>
    <p:extLst>
      <p:ext uri="{BB962C8B-B14F-4D97-AF65-F5344CB8AC3E}">
        <p14:creationId xmlns:p14="http://schemas.microsoft.com/office/powerpoint/2010/main" val="2750852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unties2.pdf"/>
          <p:cNvPicPr>
            <a:picLocks noChangeAspect="1"/>
          </p:cNvPicPr>
          <p:nvPr/>
        </p:nvPicPr>
        <p:blipFill rotWithShape="1">
          <a:blip r:embed="rId2">
            <a:extLst>
              <a:ext uri="{28A0092B-C50C-407E-A947-70E740481C1C}">
                <a14:useLocalDpi xmlns:a14="http://schemas.microsoft.com/office/drawing/2010/main" val="0"/>
              </a:ext>
            </a:extLst>
          </a:blip>
          <a:srcRect l="39556" t="29444" r="42929" b="50536"/>
          <a:stretch/>
        </p:blipFill>
        <p:spPr>
          <a:xfrm>
            <a:off x="6172200" y="1590675"/>
            <a:ext cx="5352556" cy="4727425"/>
          </a:xfrm>
          <a:prstGeom prst="rect">
            <a:avLst/>
          </a:prstGeom>
        </p:spPr>
      </p:pic>
      <p:sp>
        <p:nvSpPr>
          <p:cNvPr id="2" name="Title 1"/>
          <p:cNvSpPr>
            <a:spLocks noGrp="1"/>
          </p:cNvSpPr>
          <p:nvPr>
            <p:ph type="title"/>
          </p:nvPr>
        </p:nvSpPr>
        <p:spPr>
          <a:xfrm>
            <a:off x="1" y="0"/>
            <a:ext cx="11611778" cy="1349577"/>
          </a:xfrm>
        </p:spPr>
        <p:txBody>
          <a:bodyPr>
            <a:normAutofit/>
          </a:bodyPr>
          <a:lstStyle/>
          <a:p>
            <a:r>
              <a:rPr lang="en-US" sz="4000" b="1" dirty="0">
                <a:latin typeface="Calibri" panose="020F0502020204030204" pitchFamily="34" charset="0"/>
              </a:rPr>
              <a:t>St. Louis Regional Freightway </a:t>
            </a:r>
          </a:p>
        </p:txBody>
      </p:sp>
      <p:sp>
        <p:nvSpPr>
          <p:cNvPr id="3" name="TextBox 2"/>
          <p:cNvSpPr txBox="1"/>
          <p:nvPr/>
        </p:nvSpPr>
        <p:spPr>
          <a:xfrm>
            <a:off x="308758" y="1808966"/>
            <a:ext cx="9824257" cy="1643527"/>
          </a:xfrm>
          <a:prstGeom prst="rect">
            <a:avLst/>
          </a:prstGeom>
          <a:noFill/>
        </p:spPr>
        <p:txBody>
          <a:bodyPr wrap="square" rtlCol="0">
            <a:spAutoFit/>
          </a:bodyPr>
          <a:lstStyle/>
          <a:p>
            <a:pPr marL="342900" indent="-342900">
              <a:lnSpc>
                <a:spcPct val="120000"/>
              </a:lnSpc>
              <a:buFont typeface="Wingdings" panose="05000000000000000000" pitchFamily="2" charset="2"/>
              <a:buChar char="§"/>
            </a:pPr>
            <a:r>
              <a:rPr lang="en-US" sz="2400" b="1" dirty="0">
                <a:latin typeface="Calibri" panose="020F0502020204030204" pitchFamily="34" charset="0"/>
                <a:cs typeface="Arial"/>
              </a:rPr>
              <a:t>Business unit of Bi-State Development</a:t>
            </a:r>
          </a:p>
          <a:p>
            <a:pPr marL="342900" indent="-342900">
              <a:lnSpc>
                <a:spcPct val="120000"/>
              </a:lnSpc>
              <a:buFont typeface="Wingdings" panose="05000000000000000000" pitchFamily="2" charset="2"/>
              <a:buChar char="§"/>
            </a:pPr>
            <a:r>
              <a:rPr lang="en-US" sz="2000" dirty="0">
                <a:latin typeface="Calibri" panose="020F0502020204030204" pitchFamily="34" charset="0"/>
                <a:cs typeface="Arial"/>
              </a:rPr>
              <a:t>Launched in September 2014</a:t>
            </a:r>
          </a:p>
          <a:p>
            <a:pPr marL="342900" indent="-342900">
              <a:lnSpc>
                <a:spcPct val="120000"/>
              </a:lnSpc>
              <a:buFont typeface="Wingdings" panose="05000000000000000000" pitchFamily="2" charset="2"/>
              <a:buChar char="§"/>
            </a:pPr>
            <a:r>
              <a:rPr lang="en-US" sz="2000" dirty="0">
                <a:latin typeface="Calibri" panose="020F0502020204030204" pitchFamily="34" charset="0"/>
                <a:cs typeface="Arial"/>
              </a:rPr>
              <a:t>Executive Director in July 2015</a:t>
            </a:r>
          </a:p>
          <a:p>
            <a:pPr marL="342900" indent="-342900">
              <a:lnSpc>
                <a:spcPct val="120000"/>
              </a:lnSpc>
              <a:buFont typeface="Wingdings" panose="05000000000000000000" pitchFamily="2" charset="2"/>
              <a:buChar char="§"/>
            </a:pPr>
            <a:r>
              <a:rPr lang="en-US" sz="2000" dirty="0">
                <a:latin typeface="Calibri" panose="020F0502020204030204" pitchFamily="34" charset="0"/>
                <a:cs typeface="Arial"/>
              </a:rPr>
              <a:t>Support from both sides of the river</a:t>
            </a:r>
          </a:p>
        </p:txBody>
      </p:sp>
      <p:pic>
        <p:nvPicPr>
          <p:cNvPr id="13" name="Picture 20" descr="http://kmov.images.worldnow.com/images/7209510_G.jpg"/>
          <p:cNvPicPr>
            <a:picLocks noChangeAspect="1" noChangeArrowheads="1"/>
          </p:cNvPicPr>
          <p:nvPr/>
        </p:nvPicPr>
        <p:blipFill>
          <a:blip r:embed="rId3">
            <a:extLst>
              <a:ext uri="{28A0092B-C50C-407E-A947-70E740481C1C}">
                <a14:useLocalDpi xmlns:a14="http://schemas.microsoft.com/office/drawing/2010/main" val="0"/>
              </a:ext>
            </a:extLst>
          </a:blip>
          <a:srcRect l="14539" t="11076" r="14845" b="18768"/>
          <a:stretch>
            <a:fillRect/>
          </a:stretch>
        </p:blipFill>
        <p:spPr bwMode="auto">
          <a:xfrm>
            <a:off x="3161201" y="4900530"/>
            <a:ext cx="1190829" cy="664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4" descr="http://cmt-stl.org/wp-content/uploads/2011/10/ewg_200px.png"/>
          <p:cNvPicPr>
            <a:picLocks noChangeAspect="1" noChangeArrowheads="1"/>
          </p:cNvPicPr>
          <p:nvPr/>
        </p:nvPicPr>
        <p:blipFill>
          <a:blip r:embed="rId4">
            <a:extLst>
              <a:ext uri="{28A0092B-C50C-407E-A947-70E740481C1C}">
                <a14:useLocalDpi xmlns:a14="http://schemas.microsoft.com/office/drawing/2010/main" val="0"/>
              </a:ext>
            </a:extLst>
          </a:blip>
          <a:srcRect t="15556" b="26924"/>
          <a:stretch>
            <a:fillRect/>
          </a:stretch>
        </p:blipFill>
        <p:spPr bwMode="auto">
          <a:xfrm>
            <a:off x="809423" y="3452493"/>
            <a:ext cx="172243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8" descr="http://www.dielforguson.com/blog/wp-content/uploads/2014/10/LEADERSHIPCOUNCILLOGO_new-200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775" y="4682764"/>
            <a:ext cx="733425"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4" descr="http://reboot.rebootillinois.netdna-cdn.com/wp-content/uploads/2014/08/ID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715" y="3642800"/>
            <a:ext cx="1852612" cy="53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5300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578728" cy="1417638"/>
          </a:xfrm>
        </p:spPr>
        <p:txBody>
          <a:bodyPr>
            <a:normAutofit fontScale="90000"/>
          </a:bodyPr>
          <a:lstStyle/>
          <a:p>
            <a:pPr algn="l"/>
            <a:br>
              <a:rPr lang="en-US" b="1" dirty="0"/>
            </a:br>
            <a:br>
              <a:rPr lang="en-US" b="1" dirty="0"/>
            </a:br>
            <a:r>
              <a:rPr lang="en-US" b="1" dirty="0">
                <a:latin typeface="Calibri" panose="020F0502020204030204" pitchFamily="34" charset="0"/>
              </a:rPr>
              <a:t>      Global Macroeconomic Conditions &amp; Market Share</a:t>
            </a:r>
            <a:br>
              <a:rPr lang="en-US" sz="6700" b="1" dirty="0">
                <a:latin typeface="Calibri" panose="020F0502020204030204" pitchFamily="34" charset="0"/>
              </a:rPr>
            </a:br>
            <a:endParaRPr lang="en-US" sz="6700" dirty="0">
              <a:latin typeface="Calibri" panose="020F0502020204030204" pitchFamily="34" charset="0"/>
            </a:endParaRPr>
          </a:p>
        </p:txBody>
      </p:sp>
      <p:sp>
        <p:nvSpPr>
          <p:cNvPr id="3" name="Content Placeholder 2"/>
          <p:cNvSpPr>
            <a:spLocks noGrp="1"/>
          </p:cNvSpPr>
          <p:nvPr>
            <p:ph idx="1"/>
          </p:nvPr>
        </p:nvSpPr>
        <p:spPr>
          <a:xfrm>
            <a:off x="220338" y="1417638"/>
            <a:ext cx="11810082" cy="4531470"/>
          </a:xfrm>
        </p:spPr>
        <p:txBody>
          <a:bodyPr>
            <a:normAutofit fontScale="62500" lnSpcReduction="20000"/>
          </a:bodyPr>
          <a:lstStyle/>
          <a:p>
            <a:pPr marL="457200" lvl="1" indent="0">
              <a:buNone/>
            </a:pPr>
            <a:endParaRPr lang="en-US" sz="2400" b="1" dirty="0">
              <a:latin typeface="Calibri" panose="020F0502020204030204" pitchFamily="34" charset="0"/>
            </a:endParaRPr>
          </a:p>
          <a:p>
            <a:pPr marL="457200" lvl="1" indent="0">
              <a:buNone/>
            </a:pPr>
            <a:endParaRPr lang="en-US" dirty="0">
              <a:latin typeface="Calibri" panose="020F0502020204030204" pitchFamily="34" charset="0"/>
            </a:endParaRPr>
          </a:p>
          <a:p>
            <a:pPr marL="457200" lvl="1" indent="0">
              <a:buNone/>
            </a:pPr>
            <a:endParaRPr lang="en-US" sz="3300" dirty="0">
              <a:latin typeface="Calibri" panose="020F0502020204030204" pitchFamily="34" charset="0"/>
            </a:endParaRPr>
          </a:p>
          <a:p>
            <a:pPr lvl="1">
              <a:buFont typeface="Arial" panose="020B0604020202020204" pitchFamily="34" charset="0"/>
              <a:buChar char="•"/>
            </a:pPr>
            <a:r>
              <a:rPr lang="en-US" sz="3300" b="1" dirty="0">
                <a:latin typeface="Calibri" panose="020F0502020204030204" pitchFamily="34" charset="0"/>
              </a:rPr>
              <a:t>Production &amp; Transportation Costs: </a:t>
            </a:r>
            <a:r>
              <a:rPr lang="en-US" sz="3300" dirty="0">
                <a:latin typeface="Calibri" panose="020F0502020204030204" pitchFamily="34" charset="0"/>
              </a:rPr>
              <a:t>Production costs per bushel for soybeans are lowest in Brazil. Lower handling and shipping costs help the U.S. remain competitive – but this advantage is slipping</a:t>
            </a:r>
          </a:p>
          <a:p>
            <a:pPr lvl="1">
              <a:buFont typeface="Arial" panose="020B0604020202020204" pitchFamily="34" charset="0"/>
              <a:buChar char="•"/>
            </a:pPr>
            <a:endParaRPr lang="en-US" sz="3300" dirty="0">
              <a:latin typeface="Calibri" panose="020F0502020204030204" pitchFamily="34" charset="0"/>
            </a:endParaRPr>
          </a:p>
          <a:p>
            <a:pPr lvl="1">
              <a:buFont typeface="Arial" panose="020B0604020202020204" pitchFamily="34" charset="0"/>
              <a:buChar char="•"/>
            </a:pPr>
            <a:r>
              <a:rPr lang="en-US" sz="3300" b="1" dirty="0">
                <a:latin typeface="Calibri" panose="020F0502020204030204" pitchFamily="34" charset="0"/>
              </a:rPr>
              <a:t>Market Position: </a:t>
            </a:r>
            <a:r>
              <a:rPr lang="en-US" sz="3300" dirty="0">
                <a:latin typeface="Calibri" panose="020F0502020204030204" pitchFamily="34" charset="0"/>
              </a:rPr>
              <a:t>U.S. world market share could further decline by 18.5 points without improvements in the U.S. infrastructure from the farm to the port</a:t>
            </a:r>
          </a:p>
          <a:p>
            <a:pPr marL="457200" lvl="1" indent="0">
              <a:buNone/>
            </a:pPr>
            <a:endParaRPr lang="en-US" sz="3300" dirty="0">
              <a:latin typeface="Calibri" panose="020F0502020204030204" pitchFamily="34" charset="0"/>
            </a:endParaRPr>
          </a:p>
          <a:p>
            <a:pPr lvl="1">
              <a:buFont typeface="Arial" panose="020B0604020202020204" pitchFamily="34" charset="0"/>
              <a:buChar char="•"/>
            </a:pPr>
            <a:r>
              <a:rPr lang="en-US" sz="3300" b="1" dirty="0">
                <a:latin typeface="Calibri" panose="020F0502020204030204" pitchFamily="34" charset="0"/>
              </a:rPr>
              <a:t>Potential Economic Impact: </a:t>
            </a:r>
            <a:r>
              <a:rPr lang="en-US" sz="3300" dirty="0">
                <a:latin typeface="Calibri" panose="020F0502020204030204" pitchFamily="34" charset="0"/>
              </a:rPr>
              <a:t>A 1 percent decline in U.S. soybean export market share is equivalent to $500 mil in lost sales to U.S. farmers – inferring a potential annual loss of $9 bil </a:t>
            </a:r>
          </a:p>
          <a:p>
            <a:pPr lvl="1">
              <a:buFont typeface="Arial" panose="020B0604020202020204" pitchFamily="34" charset="0"/>
              <a:buChar char="•"/>
            </a:pPr>
            <a:endParaRPr lang="en-US" dirty="0">
              <a:latin typeface="Calibri" panose="020F0502020204030204" pitchFamily="34" charset="0"/>
            </a:endParaRPr>
          </a:p>
          <a:p>
            <a:pPr marL="457200" lvl="1" indent="0">
              <a:buClrTx/>
              <a:buNone/>
            </a:pPr>
            <a:endParaRPr lang="en-US" dirty="0">
              <a:latin typeface="Calibri" panose="020F0502020204030204" pitchFamily="34" charset="0"/>
            </a:endParaRPr>
          </a:p>
          <a:p>
            <a:pPr marL="457200" lvl="1" indent="0">
              <a:buClrTx/>
              <a:buNone/>
            </a:pPr>
            <a:r>
              <a:rPr lang="en-US" dirty="0">
                <a:latin typeface="Calibri" panose="020F0502020204030204" pitchFamily="34" charset="0"/>
              </a:rPr>
              <a:t> </a:t>
            </a:r>
          </a:p>
          <a:p>
            <a:pPr marL="457200" lvl="1" indent="0">
              <a:buClrTx/>
              <a:buNone/>
            </a:pPr>
            <a:r>
              <a:rPr lang="en-US" dirty="0">
                <a:latin typeface="Calibri" panose="020F0502020204030204" pitchFamily="34" charset="0"/>
              </a:rPr>
              <a:t>	</a:t>
            </a:r>
          </a:p>
          <a:p>
            <a:pPr marL="457200" lvl="1" indent="0">
              <a:buClrTx/>
              <a:buNone/>
            </a:pPr>
            <a:endParaRPr lang="en-US" dirty="0"/>
          </a:p>
          <a:p>
            <a:pPr marL="457200" lvl="1" indent="0">
              <a:buClrTx/>
              <a:buNone/>
            </a:pPr>
            <a:endParaRPr lang="en-US" dirty="0"/>
          </a:p>
          <a:p>
            <a:pPr marL="457200" lvl="1" indent="0">
              <a:buClrTx/>
              <a:buNone/>
            </a:pPr>
            <a:endParaRPr lang="en-US" dirty="0"/>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a:p>
        </p:txBody>
      </p:sp>
    </p:spTree>
    <p:extLst>
      <p:ext uri="{BB962C8B-B14F-4D97-AF65-F5344CB8AC3E}">
        <p14:creationId xmlns:p14="http://schemas.microsoft.com/office/powerpoint/2010/main" val="833116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6910" y="1552480"/>
            <a:ext cx="11612164" cy="2538257"/>
          </a:xfrm>
          <a:prstGeom prst="rect">
            <a:avLst/>
          </a:prstGeom>
        </p:spPr>
        <p:txBody>
          <a:bodyPr/>
          <a:lstStyle/>
          <a:p>
            <a:pPr marL="342900" indent="-342900" defTabSz="457063">
              <a:lnSpc>
                <a:spcPct val="150000"/>
              </a:lnSpc>
              <a:spcBef>
                <a:spcPct val="20000"/>
              </a:spcBef>
              <a:buFont typeface="Wingdings" panose="05000000000000000000" pitchFamily="2" charset="2"/>
              <a:buChar char="§"/>
              <a:defRPr/>
            </a:pPr>
            <a:r>
              <a:rPr lang="en-US" sz="2400" b="1" dirty="0">
                <a:latin typeface="Calibri" panose="020F0502020204030204" pitchFamily="34" charset="0"/>
              </a:rPr>
              <a:t>Container on barge (COB) </a:t>
            </a:r>
            <a:r>
              <a:rPr lang="en-US" sz="2400" dirty="0">
                <a:latin typeface="Calibri" panose="020F0502020204030204" pitchFamily="34" charset="0"/>
              </a:rPr>
              <a:t>is a form of intermodal freight transportation</a:t>
            </a:r>
          </a:p>
          <a:p>
            <a:pPr marL="342900" indent="-342900" defTabSz="457063">
              <a:lnSpc>
                <a:spcPct val="150000"/>
              </a:lnSpc>
              <a:spcBef>
                <a:spcPct val="20000"/>
              </a:spcBef>
              <a:buFont typeface="Wingdings" panose="05000000000000000000" pitchFamily="2" charset="2"/>
              <a:buChar char="§"/>
              <a:defRPr/>
            </a:pPr>
            <a:r>
              <a:rPr lang="en-US" sz="2400" dirty="0">
                <a:latin typeface="Calibri" panose="020F0502020204030204" pitchFamily="34" charset="0"/>
              </a:rPr>
              <a:t>Containers are stacked  on a barge and towed to a  destination on the inland waterway</a:t>
            </a:r>
          </a:p>
          <a:p>
            <a:pPr marL="342900" indent="-342900" defTabSz="457063">
              <a:lnSpc>
                <a:spcPct val="150000"/>
              </a:lnSpc>
              <a:spcBef>
                <a:spcPct val="20000"/>
              </a:spcBef>
              <a:buFont typeface="Wingdings" panose="05000000000000000000" pitchFamily="2" charset="2"/>
              <a:buChar char="§"/>
              <a:defRPr/>
            </a:pPr>
            <a:r>
              <a:rPr lang="en-US" sz="2400" dirty="0">
                <a:latin typeface="Calibri" panose="020F0502020204030204" pitchFamily="34" charset="0"/>
              </a:rPr>
              <a:t>In recent years, Mississippi River COB services have been focused on operations from Memphis south or the lower 600 miles of the Mississippi River</a:t>
            </a:r>
          </a:p>
          <a:p>
            <a:pPr algn="just"/>
            <a:endParaRPr lang="en-US" sz="2400" dirty="0">
              <a:latin typeface="Calibri" panose="020F0502020204030204" pitchFamily="34" charset="0"/>
            </a:endParaRPr>
          </a:p>
          <a:p>
            <a:pPr>
              <a:lnSpc>
                <a:spcPct val="150000"/>
              </a:lnSpc>
            </a:pPr>
            <a:endParaRPr lang="en-US" sz="1300" b="1" u="sng" dirty="0">
              <a:latin typeface="Calibri" panose="020F0502020204030204" pitchFamily="34" charset="0"/>
            </a:endParaRPr>
          </a:p>
          <a:p>
            <a:pPr defTabSz="457063">
              <a:lnSpc>
                <a:spcPct val="150000"/>
              </a:lnSpc>
              <a:spcBef>
                <a:spcPct val="20000"/>
              </a:spcBef>
              <a:defRPr/>
            </a:pPr>
            <a:endParaRPr lang="en-US" sz="2000" i="1" dirty="0"/>
          </a:p>
          <a:p>
            <a:pPr defTabSz="457063">
              <a:spcBef>
                <a:spcPct val="20000"/>
              </a:spcBef>
            </a:pPr>
            <a:endParaRPr lang="en-US" sz="2399" dirty="0"/>
          </a:p>
        </p:txBody>
      </p:sp>
      <p:sp>
        <p:nvSpPr>
          <p:cNvPr id="7" name="Title 1"/>
          <p:cNvSpPr txBox="1">
            <a:spLocks/>
          </p:cNvSpPr>
          <p:nvPr/>
        </p:nvSpPr>
        <p:spPr>
          <a:xfrm>
            <a:off x="0" y="1"/>
            <a:ext cx="11567711" cy="1230440"/>
          </a:xfrm>
          <a:prstGeom prst="rect">
            <a:avLst/>
          </a:prstGeom>
        </p:spPr>
        <p:txBody>
          <a:bodyPr vert="horz" lIns="91440" tIns="45720" rIns="91440" bIns="45720" rtlCol="0" anchor="b">
            <a:normAutofit fontScale="97500"/>
          </a:bodyPr>
          <a:lstStyle>
            <a:lvl1pPr algn="ctr" defTabSz="457200" rtl="0" eaLnBrk="1" latinLnBrk="0" hangingPunct="1">
              <a:spcBef>
                <a:spcPct val="0"/>
              </a:spcBef>
              <a:buNone/>
              <a:defRPr sz="5998" kern="1200">
                <a:solidFill>
                  <a:schemeClr val="tx1"/>
                </a:solidFill>
                <a:latin typeface="+mj-lt"/>
                <a:ea typeface="+mj-ea"/>
                <a:cs typeface="+mj-cs"/>
              </a:defRPr>
            </a:lvl1pPr>
          </a:lstStyle>
          <a:p>
            <a:pPr algn="r"/>
            <a:r>
              <a:rPr lang="en-US" sz="4000" b="1" dirty="0">
                <a:latin typeface="Calibri" panose="020F0502020204030204" pitchFamily="34" charset="0"/>
              </a:rPr>
              <a:t>Container on Barge is a Hot Topic!</a:t>
            </a:r>
            <a:endParaRPr lang="en-US" sz="4000" dirty="0">
              <a:latin typeface="Calibri" panose="020F0502020204030204" pitchFamily="34" charset="0"/>
            </a:endParaRPr>
          </a:p>
        </p:txBody>
      </p:sp>
      <p:pic>
        <p:nvPicPr>
          <p:cNvPr id="2050" name="Picture 2" descr="https://upload.wikimedia.org/wikipedia/commons/7/7c/Container_on_barge_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663" y="3962400"/>
            <a:ext cx="6653048" cy="2317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959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76463" y="1552482"/>
            <a:ext cx="11836862" cy="2843056"/>
          </a:xfrm>
          <a:prstGeom prst="rect">
            <a:avLst/>
          </a:prstGeom>
        </p:spPr>
        <p:txBody>
          <a:bodyPr/>
          <a:lstStyle/>
          <a:p>
            <a:pPr algn="just"/>
            <a:endParaRPr lang="en-US" sz="2400" dirty="0">
              <a:latin typeface="Calibri" panose="020F0502020204030204" pitchFamily="34" charset="0"/>
            </a:endParaRPr>
          </a:p>
          <a:p>
            <a:pPr algn="just"/>
            <a:r>
              <a:rPr lang="en-US" sz="2600" b="1" i="1" dirty="0">
                <a:solidFill>
                  <a:schemeClr val="accent6">
                    <a:lumMod val="75000"/>
                  </a:schemeClr>
                </a:solidFill>
                <a:latin typeface="Calibri" panose="020F0502020204030204" pitchFamily="34" charset="0"/>
              </a:rPr>
              <a:t>Goal: Expand commerce &amp; trade through containerized cargo growth through </a:t>
            </a:r>
            <a:r>
              <a:rPr lang="en-US" sz="2600" b="1" i="1" u="sng" dirty="0">
                <a:solidFill>
                  <a:schemeClr val="accent6">
                    <a:lumMod val="75000"/>
                  </a:schemeClr>
                </a:solidFill>
                <a:latin typeface="Calibri" panose="020F0502020204030204" pitchFamily="34" charset="0"/>
              </a:rPr>
              <a:t>intermodal rail and container on barge.</a:t>
            </a:r>
          </a:p>
          <a:p>
            <a:pPr algn="just"/>
            <a:endParaRPr lang="en-US" sz="2600" b="1" i="1" u="sng" dirty="0">
              <a:solidFill>
                <a:schemeClr val="accent6">
                  <a:lumMod val="75000"/>
                </a:schemeClr>
              </a:solidFill>
              <a:latin typeface="Calibri" panose="020F0502020204030204" pitchFamily="34" charset="0"/>
            </a:endParaRPr>
          </a:p>
          <a:p>
            <a:pPr marL="457200" indent="-457200" algn="just">
              <a:buFont typeface="Wingdings" panose="05000000000000000000" pitchFamily="2" charset="2"/>
              <a:buChar char="§"/>
            </a:pPr>
            <a:r>
              <a:rPr lang="en-US" sz="2600" dirty="0">
                <a:latin typeface="Calibri" panose="020F0502020204030204" pitchFamily="34" charset="0"/>
              </a:rPr>
              <a:t>Alternative mode of transportation that allows the Nation to better compete in global markets </a:t>
            </a:r>
          </a:p>
          <a:p>
            <a:pPr marL="457200" indent="-457200" algn="just">
              <a:buFont typeface="Wingdings" panose="05000000000000000000" pitchFamily="2" charset="2"/>
              <a:buChar char="§"/>
            </a:pPr>
            <a:r>
              <a:rPr lang="en-US" sz="2600" dirty="0">
                <a:latin typeface="Calibri" panose="020F0502020204030204" pitchFamily="34" charset="0"/>
              </a:rPr>
              <a:t>Could serve as viable alternate option in the event of supply-chain disruption</a:t>
            </a:r>
          </a:p>
          <a:p>
            <a:pPr algn="just"/>
            <a:r>
              <a:rPr lang="en-US" sz="2600" b="1" i="1" u="sng" dirty="0">
                <a:solidFill>
                  <a:schemeClr val="accent6">
                    <a:lumMod val="75000"/>
                  </a:schemeClr>
                </a:solidFill>
                <a:latin typeface="Calibri" panose="020F0502020204030204" pitchFamily="34" charset="0"/>
              </a:rPr>
              <a:t> </a:t>
            </a:r>
          </a:p>
          <a:p>
            <a:pPr>
              <a:lnSpc>
                <a:spcPct val="150000"/>
              </a:lnSpc>
            </a:pPr>
            <a:endParaRPr lang="en-US" sz="1300" b="1" u="sng" dirty="0">
              <a:latin typeface="Calibri" panose="020F0502020204030204" pitchFamily="34" charset="0"/>
            </a:endParaRPr>
          </a:p>
          <a:p>
            <a:pPr defTabSz="457063">
              <a:lnSpc>
                <a:spcPct val="150000"/>
              </a:lnSpc>
              <a:spcBef>
                <a:spcPct val="20000"/>
              </a:spcBef>
              <a:defRPr/>
            </a:pPr>
            <a:endParaRPr lang="en-US" sz="2000" i="1" dirty="0"/>
          </a:p>
          <a:p>
            <a:pPr defTabSz="457063">
              <a:spcBef>
                <a:spcPct val="20000"/>
              </a:spcBef>
            </a:pPr>
            <a:endParaRPr lang="en-US" sz="2399" dirty="0"/>
          </a:p>
        </p:txBody>
      </p:sp>
      <p:sp>
        <p:nvSpPr>
          <p:cNvPr id="7" name="Title 1"/>
          <p:cNvSpPr txBox="1">
            <a:spLocks/>
          </p:cNvSpPr>
          <p:nvPr/>
        </p:nvSpPr>
        <p:spPr>
          <a:xfrm>
            <a:off x="0" y="1"/>
            <a:ext cx="11567711" cy="1230440"/>
          </a:xfrm>
          <a:prstGeom prst="rect">
            <a:avLst/>
          </a:prstGeom>
        </p:spPr>
        <p:txBody>
          <a:bodyPr vert="horz" lIns="91440" tIns="45720" rIns="91440" bIns="45720" rtlCol="0" anchor="b">
            <a:normAutofit fontScale="97500"/>
          </a:bodyPr>
          <a:lstStyle>
            <a:lvl1pPr algn="ctr" defTabSz="457200" rtl="0" eaLnBrk="1" latinLnBrk="0" hangingPunct="1">
              <a:spcBef>
                <a:spcPct val="0"/>
              </a:spcBef>
              <a:buNone/>
              <a:defRPr sz="5998" kern="1200">
                <a:solidFill>
                  <a:schemeClr val="tx1"/>
                </a:solidFill>
                <a:latin typeface="+mj-lt"/>
                <a:ea typeface="+mj-ea"/>
                <a:cs typeface="+mj-cs"/>
              </a:defRPr>
            </a:lvl1pPr>
          </a:lstStyle>
          <a:p>
            <a:pPr algn="r"/>
            <a:r>
              <a:rPr lang="en-US" sz="4000" b="1" dirty="0">
                <a:latin typeface="Calibri" panose="020F0502020204030204" pitchFamily="34" charset="0"/>
              </a:rPr>
              <a:t>Container on Barge is a Hot Topic!</a:t>
            </a:r>
            <a:endParaRPr lang="en-US" sz="4000" dirty="0">
              <a:latin typeface="Calibri" panose="020F0502020204030204" pitchFamily="34" charset="0"/>
            </a:endParaRPr>
          </a:p>
        </p:txBody>
      </p:sp>
      <p:pic>
        <p:nvPicPr>
          <p:cNvPr id="2050" name="Picture 2" descr="https://upload.wikimedia.org/wikipedia/commons/7/7c/Container_on_barge_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277" y="4635062"/>
            <a:ext cx="665304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400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6910" y="1552480"/>
            <a:ext cx="11340801" cy="4197720"/>
          </a:xfrm>
          <a:prstGeom prst="rect">
            <a:avLst/>
          </a:prstGeom>
        </p:spPr>
        <p:txBody>
          <a:bodyPr/>
          <a:lstStyle/>
          <a:p>
            <a:pPr marL="914400" lvl="1" indent="-457200">
              <a:buFont typeface="Wingdings" panose="05000000000000000000" pitchFamily="2" charset="2"/>
              <a:buChar char="§"/>
            </a:pPr>
            <a:endParaRPr lang="en-US" sz="2600" dirty="0">
              <a:latin typeface="Calibri" panose="020F0502020204030204" pitchFamily="34" charset="0"/>
            </a:endParaRPr>
          </a:p>
          <a:p>
            <a:pPr marL="914400" lvl="1" indent="-457200">
              <a:buFont typeface="Wingdings" panose="05000000000000000000" pitchFamily="2" charset="2"/>
              <a:buChar char="§"/>
            </a:pPr>
            <a:r>
              <a:rPr lang="en-US" sz="2600" b="1" dirty="0">
                <a:latin typeface="Calibri" panose="020F0502020204030204" pitchFamily="34" charset="0"/>
              </a:rPr>
              <a:t>St. Louis Region has the infrastructure - </a:t>
            </a:r>
            <a:r>
              <a:rPr lang="en-US" sz="2600" dirty="0">
                <a:latin typeface="Calibri" panose="020F0502020204030204" pitchFamily="34" charset="0"/>
              </a:rPr>
              <a:t>Three ports with COB capacity </a:t>
            </a:r>
          </a:p>
          <a:p>
            <a:pPr lvl="1">
              <a:buFont typeface="Wingdings" panose="05000000000000000000" pitchFamily="2" charset="2"/>
              <a:buChar char="§"/>
            </a:pPr>
            <a:endParaRPr lang="en-US" sz="1100" b="1" dirty="0">
              <a:latin typeface="Calibri" panose="020F0502020204030204" pitchFamily="34" charset="0"/>
            </a:endParaRPr>
          </a:p>
          <a:p>
            <a:pPr marL="914400" lvl="1" indent="-457200">
              <a:buFont typeface="Wingdings" panose="05000000000000000000" pitchFamily="2" charset="2"/>
              <a:buChar char="§"/>
            </a:pPr>
            <a:r>
              <a:rPr lang="en-US" sz="2600" b="1" dirty="0">
                <a:latin typeface="Calibri" panose="020F0502020204030204" pitchFamily="34" charset="0"/>
              </a:rPr>
              <a:t>Identify commodities that can withstand the additional transit times</a:t>
            </a:r>
          </a:p>
          <a:p>
            <a:pPr lvl="1"/>
            <a:r>
              <a:rPr lang="en-US" sz="2600" dirty="0">
                <a:latin typeface="Calibri" panose="020F0502020204030204" pitchFamily="34" charset="0"/>
              </a:rPr>
              <a:t>	</a:t>
            </a:r>
            <a:r>
              <a:rPr lang="en-US" sz="2400" i="1" dirty="0">
                <a:latin typeface="Calibri" panose="020F0502020204030204" pitchFamily="34" charset="0"/>
              </a:rPr>
              <a:t>Metal scrap  -	Tires  -	Construction Supplies  -	Appliances  -	Automotive Parts</a:t>
            </a:r>
          </a:p>
          <a:p>
            <a:pPr lvl="1"/>
            <a:r>
              <a:rPr lang="en-US" sz="2400" i="1" dirty="0">
                <a:latin typeface="Calibri" panose="020F0502020204030204" pitchFamily="34" charset="0"/>
              </a:rPr>
              <a:t>       Specialized Grain -  Fabricated Steel 	- Seasonal Outdoor Furniture  -   Animal Feed </a:t>
            </a:r>
          </a:p>
          <a:p>
            <a:pPr lvl="1">
              <a:buFont typeface="Wingdings" panose="05000000000000000000" pitchFamily="2" charset="2"/>
              <a:buChar char="§"/>
            </a:pPr>
            <a:endParaRPr lang="en-US" sz="1100" dirty="0">
              <a:latin typeface="Calibri" panose="020F0502020204030204" pitchFamily="34" charset="0"/>
            </a:endParaRPr>
          </a:p>
          <a:p>
            <a:pPr marL="914400" lvl="1" indent="-457200">
              <a:buFont typeface="Wingdings" panose="05000000000000000000" pitchFamily="2" charset="2"/>
              <a:buChar char="§"/>
            </a:pPr>
            <a:r>
              <a:rPr lang="en-US" sz="2600" b="1" dirty="0">
                <a:latin typeface="Calibri" panose="020F0502020204030204" pitchFamily="34" charset="0"/>
              </a:rPr>
              <a:t>Demonstrate COB service feasibility between inland cities in the Midwest and the Port of New Orleans via the Mississippi River system</a:t>
            </a:r>
          </a:p>
          <a:p>
            <a:pPr lvl="1"/>
            <a:r>
              <a:rPr lang="en-US" sz="2600" b="1" dirty="0">
                <a:latin typeface="Calibri" panose="020F0502020204030204" pitchFamily="34" charset="0"/>
              </a:rPr>
              <a:t>	</a:t>
            </a:r>
            <a:endParaRPr lang="en-US" sz="1100" b="1" dirty="0">
              <a:latin typeface="Calibri" panose="020F0502020204030204" pitchFamily="34" charset="0"/>
            </a:endParaRPr>
          </a:p>
          <a:p>
            <a:pPr marL="914400" lvl="1" indent="-457200">
              <a:buFont typeface="Wingdings" panose="05000000000000000000" pitchFamily="2" charset="2"/>
              <a:buChar char="§"/>
            </a:pPr>
            <a:r>
              <a:rPr lang="en-US" sz="2600" b="1" dirty="0">
                <a:latin typeface="Calibri" panose="020F0502020204030204" pitchFamily="34" charset="0"/>
              </a:rPr>
              <a:t>Coordinate with intermodal logistic companies				</a:t>
            </a:r>
          </a:p>
          <a:p>
            <a:pPr algn="just"/>
            <a:endParaRPr lang="en-US" sz="2600" b="1" i="1" u="sng" dirty="0">
              <a:solidFill>
                <a:schemeClr val="accent6">
                  <a:lumMod val="75000"/>
                </a:schemeClr>
              </a:solidFill>
              <a:latin typeface="Calibri" panose="020F0502020204030204" pitchFamily="34" charset="0"/>
            </a:endParaRPr>
          </a:p>
          <a:p>
            <a:pPr>
              <a:lnSpc>
                <a:spcPct val="150000"/>
              </a:lnSpc>
            </a:pPr>
            <a:endParaRPr lang="en-US" sz="2600" b="1" u="sng" dirty="0">
              <a:latin typeface="Calibri" panose="020F0502020204030204" pitchFamily="34" charset="0"/>
            </a:endParaRPr>
          </a:p>
          <a:p>
            <a:pPr defTabSz="457063">
              <a:lnSpc>
                <a:spcPct val="150000"/>
              </a:lnSpc>
              <a:spcBef>
                <a:spcPct val="20000"/>
              </a:spcBef>
              <a:defRPr/>
            </a:pPr>
            <a:endParaRPr lang="en-US" sz="2000" i="1" dirty="0"/>
          </a:p>
          <a:p>
            <a:pPr defTabSz="457063">
              <a:spcBef>
                <a:spcPct val="20000"/>
              </a:spcBef>
            </a:pPr>
            <a:endParaRPr lang="en-US" sz="2399" dirty="0"/>
          </a:p>
        </p:txBody>
      </p:sp>
      <p:sp>
        <p:nvSpPr>
          <p:cNvPr id="7" name="Title 1"/>
          <p:cNvSpPr txBox="1">
            <a:spLocks/>
          </p:cNvSpPr>
          <p:nvPr/>
        </p:nvSpPr>
        <p:spPr>
          <a:xfrm>
            <a:off x="0" y="1"/>
            <a:ext cx="11567711" cy="1230440"/>
          </a:xfrm>
          <a:prstGeom prst="rect">
            <a:avLst/>
          </a:prstGeom>
        </p:spPr>
        <p:txBody>
          <a:bodyPr vert="horz" lIns="91440" tIns="45720" rIns="91440" bIns="45720" rtlCol="0" anchor="b">
            <a:normAutofit fontScale="97500"/>
          </a:bodyPr>
          <a:lstStyle>
            <a:lvl1pPr algn="ctr" defTabSz="457200" rtl="0" eaLnBrk="1" latinLnBrk="0" hangingPunct="1">
              <a:spcBef>
                <a:spcPct val="0"/>
              </a:spcBef>
              <a:buNone/>
              <a:defRPr sz="5998" kern="1200">
                <a:solidFill>
                  <a:schemeClr val="tx1"/>
                </a:solidFill>
                <a:latin typeface="+mj-lt"/>
                <a:ea typeface="+mj-ea"/>
                <a:cs typeface="+mj-cs"/>
              </a:defRPr>
            </a:lvl1pPr>
          </a:lstStyle>
          <a:p>
            <a:pPr algn="r"/>
            <a:r>
              <a:rPr lang="en-US" sz="4000" b="1" dirty="0">
                <a:latin typeface="Calibri" panose="020F0502020204030204" pitchFamily="34" charset="0"/>
              </a:rPr>
              <a:t>Moving forward with Container on Barge</a:t>
            </a:r>
            <a:endParaRPr lang="en-US" sz="4000" dirty="0">
              <a:latin typeface="Calibri" panose="020F0502020204030204" pitchFamily="34" charset="0"/>
            </a:endParaRPr>
          </a:p>
        </p:txBody>
      </p:sp>
      <p:pic>
        <p:nvPicPr>
          <p:cNvPr id="4" name="Picture 2" descr="https://upload.wikimedia.org/wikipedia/commons/7/7c/Container_on_barge_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371" y="5517930"/>
            <a:ext cx="4776953" cy="121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757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6910" y="1552480"/>
            <a:ext cx="11628759" cy="4197720"/>
          </a:xfrm>
          <a:prstGeom prst="rect">
            <a:avLst/>
          </a:prstGeom>
        </p:spPr>
        <p:txBody>
          <a:bodyPr/>
          <a:lstStyle/>
          <a:p>
            <a:pPr lvl="1">
              <a:buFont typeface="Wingdings" panose="05000000000000000000" pitchFamily="2" charset="2"/>
              <a:buChar char="§"/>
            </a:pPr>
            <a:endParaRPr lang="en-US" sz="1600" dirty="0">
              <a:latin typeface="Calibri" panose="020F0502020204030204" pitchFamily="34" charset="0"/>
            </a:endParaRPr>
          </a:p>
          <a:p>
            <a:pPr lvl="1"/>
            <a:r>
              <a:rPr lang="en-US" sz="2400" b="1" dirty="0">
                <a:latin typeface="Calibri" panose="020F0502020204030204" pitchFamily="34" charset="0"/>
              </a:rPr>
              <a:t>Partnering with other regions in the Mid-West and into the Gulf of Mexico </a:t>
            </a:r>
          </a:p>
          <a:p>
            <a:pPr lvl="1"/>
            <a:endParaRPr lang="en-US" sz="2000" dirty="0">
              <a:latin typeface="Calibri" panose="020F0502020204030204" pitchFamily="34" charset="0"/>
            </a:endParaRPr>
          </a:p>
          <a:p>
            <a:pPr marL="914400" lvl="1" indent="-457200">
              <a:buFont typeface="Wingdings" panose="05000000000000000000" pitchFamily="2" charset="2"/>
              <a:buChar char="§"/>
            </a:pPr>
            <a:r>
              <a:rPr lang="en-US" sz="2400" dirty="0">
                <a:latin typeface="Calibri" panose="020F0502020204030204" pitchFamily="34" charset="0"/>
              </a:rPr>
              <a:t>“Hub and Spoke” Container on Barge (COB) service to/from Mobile, AL and New Orleans connecting the Heartland region</a:t>
            </a:r>
          </a:p>
          <a:p>
            <a:pPr marL="914400" lvl="1" indent="-457200">
              <a:buFont typeface="Wingdings" panose="05000000000000000000" pitchFamily="2" charset="2"/>
              <a:buChar char="§"/>
            </a:pPr>
            <a:endParaRPr lang="en-US" sz="2000" dirty="0">
              <a:latin typeface="Calibri" panose="020F0502020204030204" pitchFamily="34" charset="0"/>
            </a:endParaRPr>
          </a:p>
          <a:p>
            <a:pPr marL="914400" lvl="1" indent="-457200">
              <a:buFont typeface="Wingdings" panose="05000000000000000000" pitchFamily="2" charset="2"/>
              <a:buChar char="§"/>
            </a:pPr>
            <a:r>
              <a:rPr lang="en-US" sz="2400" dirty="0">
                <a:latin typeface="Calibri" panose="020F0502020204030204" pitchFamily="34" charset="0"/>
              </a:rPr>
              <a:t>A “Hub and Spoke” service will allow for the inland ports to couple volume and barges located along the waterway system</a:t>
            </a:r>
          </a:p>
          <a:p>
            <a:pPr marL="914400" lvl="1" indent="-457200">
              <a:buFont typeface="Wingdings" panose="05000000000000000000" pitchFamily="2" charset="2"/>
              <a:buChar char="§"/>
            </a:pPr>
            <a:endParaRPr lang="en-US" sz="2000" dirty="0">
              <a:latin typeface="Calibri" panose="020F0502020204030204" pitchFamily="34" charset="0"/>
            </a:endParaRPr>
          </a:p>
          <a:p>
            <a:pPr marL="914400" lvl="1" indent="-457200">
              <a:buFont typeface="Wingdings" panose="05000000000000000000" pitchFamily="2" charset="2"/>
              <a:buChar char="§"/>
            </a:pPr>
            <a:r>
              <a:rPr lang="en-US" sz="2400" dirty="0">
                <a:latin typeface="Calibri" panose="020F0502020204030204" pitchFamily="34" charset="0"/>
              </a:rPr>
              <a:t>Also, combining the inland river container volume into a single main line operation, the shipper’s cost would be reduced by lower operating cost of the movement  </a:t>
            </a:r>
          </a:p>
          <a:p>
            <a:pPr lvl="1"/>
            <a:endParaRPr lang="en-US" sz="2600" dirty="0">
              <a:latin typeface="Calibri" panose="020F0502020204030204" pitchFamily="34" charset="0"/>
            </a:endParaRPr>
          </a:p>
          <a:p>
            <a:pPr algn="just"/>
            <a:endParaRPr lang="en-US" sz="2600" b="1" i="1" u="sng" dirty="0">
              <a:solidFill>
                <a:schemeClr val="accent6">
                  <a:lumMod val="75000"/>
                </a:schemeClr>
              </a:solidFill>
              <a:latin typeface="Calibri" panose="020F0502020204030204" pitchFamily="34" charset="0"/>
            </a:endParaRPr>
          </a:p>
          <a:p>
            <a:pPr>
              <a:lnSpc>
                <a:spcPct val="150000"/>
              </a:lnSpc>
            </a:pPr>
            <a:endParaRPr lang="en-US" sz="2600" b="1" u="sng" dirty="0">
              <a:latin typeface="Calibri" panose="020F0502020204030204" pitchFamily="34" charset="0"/>
            </a:endParaRPr>
          </a:p>
          <a:p>
            <a:pPr defTabSz="457063">
              <a:lnSpc>
                <a:spcPct val="150000"/>
              </a:lnSpc>
              <a:spcBef>
                <a:spcPct val="20000"/>
              </a:spcBef>
              <a:defRPr/>
            </a:pPr>
            <a:endParaRPr lang="en-US" sz="2000" i="1" dirty="0"/>
          </a:p>
          <a:p>
            <a:pPr defTabSz="457063">
              <a:spcBef>
                <a:spcPct val="20000"/>
              </a:spcBef>
            </a:pPr>
            <a:endParaRPr lang="en-US" sz="2399" dirty="0"/>
          </a:p>
        </p:txBody>
      </p:sp>
      <p:sp>
        <p:nvSpPr>
          <p:cNvPr id="4" name="Title 1"/>
          <p:cNvSpPr txBox="1">
            <a:spLocks/>
          </p:cNvSpPr>
          <p:nvPr/>
        </p:nvSpPr>
        <p:spPr>
          <a:xfrm>
            <a:off x="0" y="1"/>
            <a:ext cx="11567711" cy="1230440"/>
          </a:xfrm>
          <a:prstGeom prst="rect">
            <a:avLst/>
          </a:prstGeom>
        </p:spPr>
        <p:txBody>
          <a:bodyPr vert="horz" lIns="91440" tIns="45720" rIns="91440" bIns="45720" rtlCol="0" anchor="b">
            <a:normAutofit fontScale="97500"/>
          </a:bodyPr>
          <a:lstStyle>
            <a:lvl1pPr algn="ctr" defTabSz="457200" rtl="0" eaLnBrk="1" latinLnBrk="0" hangingPunct="1">
              <a:spcBef>
                <a:spcPct val="0"/>
              </a:spcBef>
              <a:buNone/>
              <a:defRPr sz="5998" kern="1200">
                <a:solidFill>
                  <a:schemeClr val="tx1"/>
                </a:solidFill>
                <a:latin typeface="+mj-lt"/>
                <a:ea typeface="+mj-ea"/>
                <a:cs typeface="+mj-cs"/>
              </a:defRPr>
            </a:lvl1pPr>
          </a:lstStyle>
          <a:p>
            <a:pPr algn="r"/>
            <a:r>
              <a:rPr lang="en-US" sz="4000" b="1" dirty="0">
                <a:latin typeface="Calibri" panose="020F0502020204030204" pitchFamily="34" charset="0"/>
              </a:rPr>
              <a:t>Container on Barge-What is next?</a:t>
            </a:r>
            <a:endParaRPr lang="en-US" sz="4000" dirty="0">
              <a:latin typeface="Calibri" panose="020F0502020204030204" pitchFamily="34" charset="0"/>
            </a:endParaRPr>
          </a:p>
        </p:txBody>
      </p:sp>
    </p:spTree>
    <p:extLst>
      <p:ext uri="{BB962C8B-B14F-4D97-AF65-F5344CB8AC3E}">
        <p14:creationId xmlns:p14="http://schemas.microsoft.com/office/powerpoint/2010/main" val="3172317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162" y="2130436"/>
            <a:ext cx="10360501" cy="1470025"/>
          </a:xfrm>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4" cy="6856214"/>
          </a:xfrm>
          <a:prstGeom prst="rect">
            <a:avLst/>
          </a:prstGeom>
        </p:spPr>
      </p:pic>
      <p:pic>
        <p:nvPicPr>
          <p:cNvPr id="5" name="Picture 4" descr="Freightway_4cSQ_outwhite.eps"/>
          <p:cNvPicPr>
            <a:picLocks noChangeAspect="1"/>
          </p:cNvPicPr>
          <p:nvPr/>
        </p:nvPicPr>
        <p:blipFill rotWithShape="1">
          <a:blip r:embed="rId4">
            <a:extLst>
              <a:ext uri="{28A0092B-C50C-407E-A947-70E740481C1C}">
                <a14:useLocalDpi xmlns:a14="http://schemas.microsoft.com/office/drawing/2010/main" val="0"/>
              </a:ext>
            </a:extLst>
          </a:blip>
          <a:srcRect l="-3146" t="2" b="-6553"/>
          <a:stretch/>
        </p:blipFill>
        <p:spPr>
          <a:xfrm>
            <a:off x="376965" y="456503"/>
            <a:ext cx="4012156" cy="3249588"/>
          </a:xfrm>
          <a:prstGeom prst="rect">
            <a:avLst/>
          </a:prstGeom>
          <a:effectLst>
            <a:outerShdw blurRad="95250" dist="38100" dir="2700000" algn="tl" rotWithShape="0">
              <a:srgbClr val="000000">
                <a:alpha val="43000"/>
              </a:srgbClr>
            </a:outerShdw>
          </a:effectLst>
        </p:spPr>
      </p:pic>
      <p:grpSp>
        <p:nvGrpSpPr>
          <p:cNvPr id="8" name="Group 7"/>
          <p:cNvGrpSpPr/>
          <p:nvPr/>
        </p:nvGrpSpPr>
        <p:grpSpPr>
          <a:xfrm>
            <a:off x="0" y="5465774"/>
            <a:ext cx="12188825" cy="1392237"/>
            <a:chOff x="0" y="5465774"/>
            <a:chExt cx="12188825" cy="1392237"/>
          </a:xfrm>
        </p:grpSpPr>
        <p:sp>
          <p:nvSpPr>
            <p:cNvPr id="6" name="Rectangle 5"/>
            <p:cNvSpPr/>
            <p:nvPr/>
          </p:nvSpPr>
          <p:spPr>
            <a:xfrm>
              <a:off x="0" y="5465774"/>
              <a:ext cx="12188825" cy="1392237"/>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429336" y="5771480"/>
              <a:ext cx="11287513" cy="646331"/>
            </a:xfrm>
            <a:prstGeom prst="rect">
              <a:avLst/>
            </a:prstGeom>
            <a:noFill/>
          </p:spPr>
          <p:txBody>
            <a:bodyPr wrap="square" rtlCol="0">
              <a:spAutoFit/>
            </a:bodyPr>
            <a:lstStyle/>
            <a:p>
              <a:r>
                <a:rPr lang="en-US" sz="3200" b="1" dirty="0">
                  <a:latin typeface="Myriad Pro"/>
                  <a:cs typeface="Myriad Pro"/>
                  <a:hlinkClick r:id="rId5"/>
                </a:rPr>
                <a:t>MCLamie@TheFreightway.com</a:t>
              </a:r>
              <a:r>
                <a:rPr lang="en-US" sz="3200" b="1" dirty="0">
                  <a:latin typeface="Myriad Pro"/>
                  <a:cs typeface="Myriad Pro"/>
                </a:rPr>
                <a:t>  </a:t>
              </a:r>
              <a:r>
                <a:rPr lang="en-US" sz="3600" b="1" dirty="0">
                  <a:latin typeface="Myriad Pro"/>
                  <a:cs typeface="Myriad Pro"/>
                </a:rPr>
                <a:t>     TheFreightway.com</a:t>
              </a:r>
            </a:p>
          </p:txBody>
        </p:sp>
      </p:grpSp>
    </p:spTree>
    <p:extLst>
      <p:ext uri="{BB962C8B-B14F-4D97-AF65-F5344CB8AC3E}">
        <p14:creationId xmlns:p14="http://schemas.microsoft.com/office/powerpoint/2010/main" val="229530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entr" presetSubtype="0"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567711" cy="1292698"/>
          </a:xfrm>
        </p:spPr>
        <p:txBody>
          <a:bodyPr>
            <a:noAutofit/>
          </a:bodyPr>
          <a:lstStyle/>
          <a:p>
            <a:pPr algn="r"/>
            <a:r>
              <a:rPr lang="en-US" sz="4000" b="1" dirty="0">
                <a:latin typeface="Calibri" panose="020F0502020204030204" pitchFamily="34" charset="0"/>
              </a:rPr>
              <a:t>Bi-State Development: Five Business Enterprises</a:t>
            </a:r>
          </a:p>
        </p:txBody>
      </p:sp>
      <p:sp>
        <p:nvSpPr>
          <p:cNvPr id="4" name="TextBox 17"/>
          <p:cNvSpPr txBox="1">
            <a:spLocks noChangeArrowheads="1"/>
          </p:cNvSpPr>
          <p:nvPr/>
        </p:nvSpPr>
        <p:spPr bwMode="auto">
          <a:xfrm>
            <a:off x="5074076" y="1432193"/>
            <a:ext cx="6835158" cy="630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 typeface="Wingdings" panose="05000000000000000000" pitchFamily="2" charset="2"/>
              <a:buChar char="§"/>
              <a:defRPr/>
            </a:pPr>
            <a:endParaRPr lang="en-US" altLang="en-US" sz="2400" dirty="0">
              <a:latin typeface="Calibri" panose="020F0502020204030204" pitchFamily="34" charset="0"/>
            </a:endParaRPr>
          </a:p>
          <a:p>
            <a:pPr marL="342900" indent="-342900" eaLnBrk="1" hangingPunct="1">
              <a:buFont typeface="Wingdings" panose="05000000000000000000" pitchFamily="2" charset="2"/>
              <a:buChar char="§"/>
              <a:defRPr/>
            </a:pPr>
            <a:r>
              <a:rPr lang="en-US" altLang="en-US" sz="2400" dirty="0">
                <a:latin typeface="Calibri" panose="020F0502020204030204" pitchFamily="34" charset="0"/>
              </a:rPr>
              <a:t>Established in 1949 through an interstate compact between Missouri &amp; Illinois</a:t>
            </a:r>
          </a:p>
          <a:p>
            <a:pPr marL="342900" indent="-342900" eaLnBrk="1" hangingPunct="1">
              <a:buFont typeface="Wingdings" panose="05000000000000000000" pitchFamily="2" charset="2"/>
              <a:buChar char="§"/>
              <a:defRPr/>
            </a:pPr>
            <a:endParaRPr lang="en-US" altLang="en-US" sz="2400" dirty="0">
              <a:latin typeface="Calibri" panose="020F0502020204030204" pitchFamily="34" charset="0"/>
            </a:endParaRPr>
          </a:p>
          <a:p>
            <a:pPr marL="342900" indent="-342900" eaLnBrk="1" hangingPunct="1">
              <a:buFont typeface="Wingdings" panose="05000000000000000000" pitchFamily="2" charset="2"/>
              <a:buChar char="§"/>
              <a:defRPr/>
            </a:pPr>
            <a:r>
              <a:rPr lang="en-US" altLang="en-US" sz="2400" dirty="0">
                <a:latin typeface="Calibri" panose="020F0502020204030204" pitchFamily="34" charset="0"/>
              </a:rPr>
              <a:t>Can cross local, county and state boundaries to plan, construct, maintain,  own and operate facilities and infrastructure</a:t>
            </a:r>
          </a:p>
          <a:p>
            <a:pPr marL="342900" indent="-342900" eaLnBrk="1" hangingPunct="1">
              <a:buFont typeface="Wingdings" panose="05000000000000000000" pitchFamily="2" charset="2"/>
              <a:buChar char="§"/>
              <a:defRPr/>
            </a:pPr>
            <a:endParaRPr lang="en-US" altLang="en-US" sz="2400" dirty="0">
              <a:latin typeface="Calibri" panose="020F0502020204030204" pitchFamily="34" charset="0"/>
            </a:endParaRPr>
          </a:p>
          <a:p>
            <a:pPr marL="342900" indent="-342900" eaLnBrk="1" hangingPunct="1">
              <a:buFont typeface="Wingdings" panose="05000000000000000000" pitchFamily="2" charset="2"/>
              <a:buChar char="§"/>
              <a:defRPr/>
            </a:pPr>
            <a:r>
              <a:rPr lang="en-US" altLang="en-US" sz="2400" dirty="0">
                <a:latin typeface="Calibri" panose="020F0502020204030204" pitchFamily="34" charset="0"/>
              </a:rPr>
              <a:t>Authorized to issue revenue bonds, collect fees and receive federal, state and private funds</a:t>
            </a:r>
          </a:p>
          <a:p>
            <a:pPr marL="342900" indent="-342900" eaLnBrk="1" hangingPunct="1">
              <a:buFont typeface="Wingdings" panose="05000000000000000000" pitchFamily="2" charset="2"/>
              <a:buChar char="§"/>
              <a:defRPr/>
            </a:pPr>
            <a:endParaRPr lang="en-US" altLang="en-US" sz="2400" dirty="0">
              <a:latin typeface="Calibri" panose="020F0502020204030204" pitchFamily="34" charset="0"/>
            </a:endParaRPr>
          </a:p>
          <a:p>
            <a:pPr marL="342900" indent="-342900" eaLnBrk="1" hangingPunct="1">
              <a:buFont typeface="Wingdings" panose="05000000000000000000" pitchFamily="2" charset="2"/>
              <a:buChar char="§"/>
              <a:defRPr/>
            </a:pPr>
            <a:r>
              <a:rPr lang="en-US" altLang="en-US" sz="2400" dirty="0">
                <a:latin typeface="Calibri" panose="020F0502020204030204" pitchFamily="34" charset="0"/>
              </a:rPr>
              <a:t>Long history as a regional development authority</a:t>
            </a:r>
          </a:p>
          <a:p>
            <a:pPr marL="342900" indent="-342900" eaLnBrk="1" hangingPunct="1">
              <a:buFont typeface="Wingdings" panose="05000000000000000000" pitchFamily="2" charset="2"/>
              <a:buChar char="§"/>
              <a:defRPr/>
            </a:pPr>
            <a:endParaRPr lang="en-US" altLang="en-US" sz="2000" dirty="0">
              <a:latin typeface="Calibri" panose="020F0502020204030204" pitchFamily="34" charset="0"/>
            </a:endParaRPr>
          </a:p>
          <a:p>
            <a:pPr marL="342900" indent="-342900" eaLnBrk="1" hangingPunct="1">
              <a:buFont typeface="Wingdings" panose="05000000000000000000" pitchFamily="2" charset="2"/>
              <a:buChar char="§"/>
              <a:defRPr/>
            </a:pPr>
            <a:endParaRPr lang="en-US" altLang="en-US" sz="2000" dirty="0">
              <a:latin typeface="Calibri" panose="020F0502020204030204" pitchFamily="34" charset="0"/>
            </a:endParaRPr>
          </a:p>
          <a:p>
            <a:pPr marL="342900" indent="-342900" eaLnBrk="1" hangingPunct="1">
              <a:buFont typeface="Wingdings" panose="05000000000000000000" pitchFamily="2" charset="2"/>
              <a:buChar char="§"/>
              <a:defRPr/>
            </a:pPr>
            <a:endParaRPr lang="en-US" altLang="en-US" sz="2000" dirty="0">
              <a:latin typeface="Calibri" panose="020F0502020204030204" pitchFamily="34" charset="0"/>
            </a:endParaRPr>
          </a:p>
          <a:p>
            <a:pPr marL="342900" indent="-342900" eaLnBrk="1" hangingPunct="1">
              <a:buFont typeface="Wingdings" panose="05000000000000000000" pitchFamily="2" charset="2"/>
              <a:buChar char="§"/>
              <a:defRPr/>
            </a:pPr>
            <a:endParaRPr lang="en-US" altLang="en-US" sz="2000" dirty="0">
              <a:latin typeface="Calibri" panose="020F0502020204030204" pitchFamily="34" charset="0"/>
            </a:endParaRPr>
          </a:p>
          <a:p>
            <a:pPr eaLnBrk="1" hangingPunct="1">
              <a:buFont typeface="Arial" panose="020B0604020202020204" pitchFamily="34" charset="0"/>
              <a:buChar char="•"/>
              <a:defRPr/>
            </a:pPr>
            <a:endParaRPr lang="en-US" altLang="en-US" sz="1799" dirty="0">
              <a:solidFill>
                <a:schemeClr val="tx2"/>
              </a:solidFill>
            </a:endParaRPr>
          </a:p>
          <a:p>
            <a:pPr marL="0" indent="0" eaLnBrk="1" hangingPunct="1">
              <a:defRPr/>
            </a:pPr>
            <a:endParaRPr lang="en-US" altLang="en-US" sz="1799" dirty="0">
              <a:solidFill>
                <a:schemeClr val="tx2"/>
              </a:solidFill>
            </a:endParaRPr>
          </a:p>
        </p:txBody>
      </p:sp>
      <p:pic>
        <p:nvPicPr>
          <p:cNvPr id="5" name="Picture 14" descr="C:\Users\jmvallely\Desktop\BRAND\LOGOS\Ar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33" y="2125538"/>
            <a:ext cx="1312861" cy="102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C:\Users\jmvallely\Desktop\BRAND\LOGOS\STLDTAP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722" y="2157623"/>
            <a:ext cx="1544638" cy="101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C:\Users\jmvallely\Desktop\BRAND\LOGOS\BSDResearc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2352" y="3414351"/>
            <a:ext cx="1460670" cy="95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Users\jmvallely\Desktop\BRAND\LOGOS\Master Logo 2014_4col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33" y="3295990"/>
            <a:ext cx="1481137" cy="126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Freightway_4c_outnotag.ai"/>
          <p:cNvPicPr>
            <a:picLocks noChangeAspect="1"/>
          </p:cNvPicPr>
          <p:nvPr/>
        </p:nvPicPr>
        <p:blipFill>
          <a:blip r:embed="rId6">
            <a:extLst>
              <a:ext uri="{28A0092B-C50C-407E-A947-70E740481C1C}">
                <a14:useLocalDpi xmlns:a14="http://schemas.microsoft.com/office/drawing/2010/main" val="0"/>
              </a:ext>
            </a:extLst>
          </a:blip>
          <a:srcRect t="15771" b="33562"/>
          <a:stretch>
            <a:fillRect/>
          </a:stretch>
        </p:blipFill>
        <p:spPr bwMode="auto">
          <a:xfrm>
            <a:off x="1130162" y="4708290"/>
            <a:ext cx="2678619" cy="7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67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589745" cy="1399142"/>
          </a:xfrm>
        </p:spPr>
        <p:txBody>
          <a:bodyPr>
            <a:noAutofit/>
          </a:bodyPr>
          <a:lstStyle/>
          <a:p>
            <a:pPr algn="r"/>
            <a:br>
              <a:rPr lang="en-US" sz="4000" b="1" dirty="0">
                <a:latin typeface="Calibri" panose="020F0502020204030204" pitchFamily="34" charset="0"/>
              </a:rPr>
            </a:br>
            <a:r>
              <a:rPr lang="en-US" sz="4000" b="1" dirty="0">
                <a:latin typeface="Calibri" panose="020F0502020204030204" pitchFamily="34" charset="0"/>
              </a:rPr>
              <a:t>Mission and Goals </a:t>
            </a:r>
            <a:br>
              <a:rPr lang="en-US" sz="3600" b="1" dirty="0"/>
            </a:br>
            <a:endParaRPr lang="en-US" sz="3600" b="1" dirty="0"/>
          </a:p>
        </p:txBody>
      </p:sp>
      <p:sp>
        <p:nvSpPr>
          <p:cNvPr id="3" name="Content Placeholder 2"/>
          <p:cNvSpPr>
            <a:spLocks noGrp="1"/>
          </p:cNvSpPr>
          <p:nvPr>
            <p:ph idx="1"/>
          </p:nvPr>
        </p:nvSpPr>
        <p:spPr>
          <a:xfrm>
            <a:off x="137160" y="1555669"/>
            <a:ext cx="11860646" cy="4513662"/>
          </a:xfrm>
        </p:spPr>
        <p:txBody>
          <a:bodyPr/>
          <a:lstStyle/>
          <a:p>
            <a:pPr marL="114300" indent="0">
              <a:spcBef>
                <a:spcPts val="100"/>
              </a:spcBef>
              <a:spcAft>
                <a:spcPts val="100"/>
              </a:spcAft>
              <a:buNone/>
              <a:defRPr/>
            </a:pPr>
            <a:r>
              <a:rPr lang="en-US" sz="2400" b="1" u="sng" dirty="0">
                <a:solidFill>
                  <a:schemeClr val="accent6">
                    <a:lumMod val="75000"/>
                  </a:schemeClr>
                </a:solidFill>
                <a:latin typeface="Calibri" panose="020F0502020204030204" pitchFamily="34" charset="0"/>
              </a:rPr>
              <a:t>Mission</a:t>
            </a:r>
            <a:r>
              <a:rPr lang="en-US" sz="2400" b="1" dirty="0">
                <a:solidFill>
                  <a:schemeClr val="accent6">
                    <a:lumMod val="75000"/>
                  </a:schemeClr>
                </a:solidFill>
                <a:latin typeface="Calibri" panose="020F0502020204030204" pitchFamily="34" charset="0"/>
              </a:rPr>
              <a:t>: </a:t>
            </a:r>
            <a:r>
              <a:rPr lang="en-US" sz="2800" b="1" dirty="0">
                <a:latin typeface="Calibri" panose="020F0502020204030204" pitchFamily="34" charset="0"/>
              </a:rPr>
              <a:t>To</a:t>
            </a:r>
            <a:r>
              <a:rPr lang="en-US" sz="2400" dirty="0">
                <a:latin typeface="Calibri" panose="020F0502020204030204" pitchFamily="34" charset="0"/>
              </a:rPr>
              <a:t> </a:t>
            </a:r>
            <a:r>
              <a:rPr lang="en-US" sz="2400" b="1" dirty="0">
                <a:latin typeface="Calibri" panose="020F0502020204030204" pitchFamily="34" charset="0"/>
              </a:rPr>
              <a:t>optimize</a:t>
            </a:r>
            <a:r>
              <a:rPr lang="en-US" sz="2400" dirty="0">
                <a:latin typeface="Calibri" panose="020F0502020204030204" pitchFamily="34" charset="0"/>
              </a:rPr>
              <a:t> the region’s freight transportation network through public and private 		     partnerships.</a:t>
            </a:r>
          </a:p>
          <a:p>
            <a:pPr marL="114300" indent="0">
              <a:spcBef>
                <a:spcPts val="100"/>
              </a:spcBef>
              <a:spcAft>
                <a:spcPts val="100"/>
              </a:spcAft>
              <a:buNone/>
              <a:defRPr/>
            </a:pPr>
            <a:endParaRPr lang="en-US" sz="2000" dirty="0">
              <a:latin typeface="Calibri" panose="020F0502020204030204" pitchFamily="34" charset="0"/>
            </a:endParaRPr>
          </a:p>
          <a:p>
            <a:pPr marL="114300" indent="0">
              <a:spcBef>
                <a:spcPts val="100"/>
              </a:spcBef>
              <a:spcAft>
                <a:spcPts val="100"/>
              </a:spcAft>
              <a:buNone/>
              <a:defRPr/>
            </a:pPr>
            <a:r>
              <a:rPr lang="en-US" sz="2400" b="1" u="sng" dirty="0">
                <a:solidFill>
                  <a:schemeClr val="accent6">
                    <a:lumMod val="75000"/>
                  </a:schemeClr>
                </a:solidFill>
                <a:latin typeface="Calibri" panose="020F0502020204030204" pitchFamily="34" charset="0"/>
              </a:rPr>
              <a:t>Goals</a:t>
            </a:r>
            <a:r>
              <a:rPr lang="en-US" sz="2400" b="1" dirty="0">
                <a:solidFill>
                  <a:schemeClr val="accent6">
                    <a:lumMod val="75000"/>
                  </a:schemeClr>
                </a:solidFill>
                <a:latin typeface="Calibri" panose="020F0502020204030204" pitchFamily="34" charset="0"/>
              </a:rPr>
              <a:t>:</a:t>
            </a:r>
            <a:r>
              <a:rPr lang="en-US" sz="2800" dirty="0">
                <a:latin typeface="Calibri" panose="020F0502020204030204" pitchFamily="34" charset="0"/>
              </a:rPr>
              <a:t> </a:t>
            </a:r>
            <a:r>
              <a:rPr lang="en-US" sz="2400" dirty="0">
                <a:latin typeface="Calibri" panose="020F0502020204030204" pitchFamily="34" charset="0"/>
              </a:rPr>
              <a:t>To produce results that </a:t>
            </a:r>
            <a:r>
              <a:rPr lang="en-US" sz="2400" b="1" dirty="0">
                <a:latin typeface="Calibri" panose="020F0502020204030204" pitchFamily="34" charset="0"/>
              </a:rPr>
              <a:t>strengthen the St. Louis Region </a:t>
            </a:r>
            <a:r>
              <a:rPr lang="en-US" sz="2400" dirty="0">
                <a:latin typeface="Calibri" panose="020F0502020204030204" pitchFamily="34" charset="0"/>
              </a:rPr>
              <a:t>by increasing job growth   			 through manufacturing and logistics, and improving the local economy.</a:t>
            </a:r>
          </a:p>
          <a:p>
            <a:pPr marL="114300" indent="0">
              <a:spcBef>
                <a:spcPts val="100"/>
              </a:spcBef>
              <a:spcAft>
                <a:spcPts val="100"/>
              </a:spcAft>
              <a:buNone/>
              <a:defRPr/>
            </a:pPr>
            <a:endParaRPr lang="en-US" sz="2400" dirty="0">
              <a:latin typeface="Calibri" panose="020F0502020204030204" pitchFamily="34" charset="0"/>
            </a:endParaRPr>
          </a:p>
          <a:p>
            <a:pPr marL="1371600" lvl="2">
              <a:spcBef>
                <a:spcPts val="100"/>
              </a:spcBef>
              <a:spcAft>
                <a:spcPts val="100"/>
              </a:spcAft>
              <a:buFont typeface="Wingdings" panose="05000000000000000000" pitchFamily="2" charset="2"/>
              <a:buChar char="§"/>
              <a:defRPr/>
            </a:pPr>
            <a:r>
              <a:rPr lang="en-US" sz="2000" b="1" dirty="0">
                <a:latin typeface="Calibri" panose="020F0502020204030204" pitchFamily="34" charset="0"/>
              </a:rPr>
              <a:t>Regional Freight Needs Analysis and Development Plan </a:t>
            </a:r>
            <a:r>
              <a:rPr lang="en-US" sz="2000" dirty="0">
                <a:latin typeface="Calibri" panose="020F0502020204030204" pitchFamily="34" charset="0"/>
              </a:rPr>
              <a:t>- Maximizing  funding opportunities through public-private partnerships and improving multimodal capabilities</a:t>
            </a:r>
          </a:p>
          <a:p>
            <a:pPr marL="1371600" lvl="2">
              <a:spcBef>
                <a:spcPts val="100"/>
              </a:spcBef>
              <a:spcAft>
                <a:spcPts val="100"/>
              </a:spcAft>
              <a:buFont typeface="Wingdings" panose="05000000000000000000" pitchFamily="2" charset="2"/>
              <a:buChar char="§"/>
              <a:defRPr/>
            </a:pPr>
            <a:endParaRPr lang="en-US" sz="2000" b="1" dirty="0">
              <a:latin typeface="Calibri" panose="020F0502020204030204" pitchFamily="34" charset="0"/>
            </a:endParaRPr>
          </a:p>
          <a:p>
            <a:pPr marL="1371600" lvl="2">
              <a:spcBef>
                <a:spcPts val="100"/>
              </a:spcBef>
              <a:spcAft>
                <a:spcPts val="100"/>
              </a:spcAft>
              <a:buFont typeface="Wingdings" panose="05000000000000000000" pitchFamily="2" charset="2"/>
              <a:buChar char="§"/>
              <a:defRPr/>
            </a:pPr>
            <a:r>
              <a:rPr lang="en-US" sz="2000" b="1" dirty="0">
                <a:latin typeface="Calibri" panose="020F0502020204030204" pitchFamily="34" charset="0"/>
              </a:rPr>
              <a:t>Develop and implement a Marketing Plan </a:t>
            </a:r>
            <a:r>
              <a:rPr lang="en-US" sz="2000" dirty="0">
                <a:latin typeface="Calibri" panose="020F0502020204030204" pitchFamily="34" charset="0"/>
              </a:rPr>
              <a:t>– St. Louis Region is recognized as national and global premier freight hub. </a:t>
            </a:r>
            <a:r>
              <a:rPr lang="en-US" sz="3200" dirty="0">
                <a:latin typeface="Calibri" panose="020F0502020204030204" pitchFamily="34" charset="0"/>
              </a:rPr>
              <a:t>	</a:t>
            </a:r>
          </a:p>
          <a:p>
            <a:endParaRPr lang="en-US" dirty="0">
              <a:latin typeface="Myriad Pro"/>
            </a:endParaRPr>
          </a:p>
          <a:p>
            <a:endParaRPr lang="en-US" dirty="0">
              <a:latin typeface="Myriad Pro"/>
            </a:endParaRPr>
          </a:p>
        </p:txBody>
      </p:sp>
    </p:spTree>
    <p:extLst>
      <p:ext uri="{BB962C8B-B14F-4D97-AF65-F5344CB8AC3E}">
        <p14:creationId xmlns:p14="http://schemas.microsoft.com/office/powerpoint/2010/main" val="3657099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45677" cy="1355075"/>
          </a:xfrm>
        </p:spPr>
        <p:txBody>
          <a:bodyPr>
            <a:noAutofit/>
          </a:bodyPr>
          <a:lstStyle/>
          <a:p>
            <a:pPr algn="r"/>
            <a:r>
              <a:rPr lang="en-US" sz="4000" b="1" dirty="0">
                <a:latin typeface="Calibri" panose="020F0502020204030204" pitchFamily="34" charset="0"/>
              </a:rPr>
              <a:t>St. Louis Regional Freightway </a:t>
            </a:r>
            <a:endParaRPr lang="en-US" sz="3200" dirty="0"/>
          </a:p>
        </p:txBody>
      </p:sp>
      <p:sp>
        <p:nvSpPr>
          <p:cNvPr id="3" name="Content Placeholder 2"/>
          <p:cNvSpPr>
            <a:spLocks noGrp="1"/>
          </p:cNvSpPr>
          <p:nvPr>
            <p:ph idx="1"/>
          </p:nvPr>
        </p:nvSpPr>
        <p:spPr>
          <a:xfrm>
            <a:off x="0" y="1454227"/>
            <a:ext cx="12054437" cy="4786554"/>
          </a:xfrm>
        </p:spPr>
        <p:txBody>
          <a:bodyPr/>
          <a:lstStyle/>
          <a:p>
            <a:pPr marL="400050" lvl="1" indent="0">
              <a:buNone/>
            </a:pPr>
            <a:endParaRPr lang="en-US" sz="2400" dirty="0">
              <a:latin typeface="Calibri" panose="020F0502020204030204" pitchFamily="34" charset="0"/>
            </a:endParaRPr>
          </a:p>
          <a:p>
            <a:pPr marL="400050" lvl="1" indent="0">
              <a:buNone/>
            </a:pPr>
            <a:r>
              <a:rPr lang="en-US" sz="2400" dirty="0">
                <a:latin typeface="Calibri" panose="020F0502020204030204" pitchFamily="34" charset="0"/>
              </a:rPr>
              <a:t>Members include manufacturing, logistics, industrial real estate, workforce development, economic development organizations, academia, all modes of transportation both the IDOT and MoDOT and the East-West Gateway Council of Governments. </a:t>
            </a:r>
          </a:p>
          <a:p>
            <a:pPr marL="400050" lvl="1" indent="0">
              <a:buNone/>
            </a:pPr>
            <a:endParaRPr lang="en-US" sz="2400" dirty="0">
              <a:latin typeface="Calibri" panose="020F0502020204030204" pitchFamily="34" charset="0"/>
            </a:endParaRPr>
          </a:p>
          <a:p>
            <a:pPr lvl="2" indent="-342900">
              <a:buFont typeface="Wingdings" panose="05000000000000000000" pitchFamily="2" charset="2"/>
              <a:buChar char="§"/>
            </a:pPr>
            <a:r>
              <a:rPr lang="en-US" sz="2000" b="1" dirty="0">
                <a:latin typeface="Calibri" panose="020F0502020204030204" pitchFamily="34" charset="0"/>
              </a:rPr>
              <a:t>Needs Analysis and Freight Development Committee</a:t>
            </a:r>
          </a:p>
          <a:p>
            <a:pPr marL="800100" lvl="2" indent="0">
              <a:buNone/>
            </a:pPr>
            <a:r>
              <a:rPr lang="en-US" sz="2000" i="1" dirty="0">
                <a:latin typeface="Calibri" panose="020F0502020204030204" pitchFamily="34" charset="0"/>
              </a:rPr>
              <a:t>      Terminal Rail  Association of St. Louis – President Mike McCarthy </a:t>
            </a:r>
            <a:r>
              <a:rPr lang="en-US" sz="2000" dirty="0">
                <a:latin typeface="Calibri" panose="020F0502020204030204" pitchFamily="34" charset="0"/>
              </a:rPr>
              <a:t>    	</a:t>
            </a:r>
          </a:p>
          <a:p>
            <a:pPr lvl="2" indent="-342900">
              <a:buFont typeface="Wingdings" panose="05000000000000000000" pitchFamily="2" charset="2"/>
              <a:buChar char="§"/>
            </a:pPr>
            <a:r>
              <a:rPr lang="en-US" sz="2000" b="1" dirty="0">
                <a:latin typeface="Calibri" panose="020F0502020204030204" pitchFamily="34" charset="0"/>
              </a:rPr>
              <a:t>Marketing Committee</a:t>
            </a:r>
          </a:p>
          <a:p>
            <a:pPr marL="800100" lvl="2" indent="0">
              <a:buNone/>
            </a:pPr>
            <a:r>
              <a:rPr lang="en-US" sz="2000" b="1" i="1" dirty="0">
                <a:latin typeface="Calibri" panose="020F0502020204030204" pitchFamily="34" charset="0"/>
              </a:rPr>
              <a:t>     </a:t>
            </a:r>
            <a:r>
              <a:rPr lang="en-US" sz="2000" i="1" dirty="0">
                <a:latin typeface="Calibri" panose="020F0502020204030204" pitchFamily="34" charset="0"/>
              </a:rPr>
              <a:t>America’s Central Port - Executive Director Dennis Wilmsmeyer</a:t>
            </a:r>
            <a:r>
              <a:rPr lang="en-US" sz="2000" dirty="0">
                <a:latin typeface="Calibri" panose="020F0502020204030204" pitchFamily="34" charset="0"/>
              </a:rPr>
              <a:t>       </a:t>
            </a:r>
          </a:p>
          <a:p>
            <a:pPr lvl="2" indent="-342900">
              <a:buFont typeface="Wingdings" panose="05000000000000000000" pitchFamily="2" charset="2"/>
              <a:buChar char="§"/>
            </a:pPr>
            <a:r>
              <a:rPr lang="en-US" sz="2000" b="1" dirty="0">
                <a:latin typeface="Calibri" panose="020F0502020204030204" pitchFamily="34" charset="0"/>
              </a:rPr>
              <a:t>Policy Committee</a:t>
            </a:r>
          </a:p>
          <a:p>
            <a:pPr marL="800100" lvl="2" indent="0">
              <a:buNone/>
            </a:pPr>
            <a:r>
              <a:rPr lang="en-US" sz="2000" b="1" i="1" dirty="0">
                <a:latin typeface="Calibri" panose="020F0502020204030204" pitchFamily="34" charset="0"/>
              </a:rPr>
              <a:t>     </a:t>
            </a:r>
            <a:r>
              <a:rPr lang="en-US" sz="2000" i="1" dirty="0">
                <a:latin typeface="Calibri" panose="020F0502020204030204" pitchFamily="34" charset="0"/>
              </a:rPr>
              <a:t>MO Baptist University Dean of Graduate Studies</a:t>
            </a:r>
          </a:p>
          <a:p>
            <a:endParaRPr lang="en-US" dirty="0"/>
          </a:p>
          <a:p>
            <a:endParaRPr lang="en-US" dirty="0"/>
          </a:p>
        </p:txBody>
      </p:sp>
      <p:pic>
        <p:nvPicPr>
          <p:cNvPr id="5" name="Picture 4" descr="http://www.thefreightway.com/wp-content/uploads/2016/10/iStock_87874363_SMALL.jpg"/>
          <p:cNvPicPr/>
          <p:nvPr/>
        </p:nvPicPr>
        <p:blipFill>
          <a:blip r:embed="rId2">
            <a:extLst>
              <a:ext uri="{28A0092B-C50C-407E-A947-70E740481C1C}">
                <a14:useLocalDpi xmlns:a14="http://schemas.microsoft.com/office/drawing/2010/main" val="0"/>
              </a:ext>
            </a:extLst>
          </a:blip>
          <a:srcRect/>
          <a:stretch>
            <a:fillRect/>
          </a:stretch>
        </p:blipFill>
        <p:spPr bwMode="auto">
          <a:xfrm>
            <a:off x="8110442" y="3072700"/>
            <a:ext cx="3808289" cy="3553640"/>
          </a:xfrm>
          <a:prstGeom prst="rect">
            <a:avLst/>
          </a:prstGeom>
          <a:noFill/>
          <a:ln>
            <a:noFill/>
          </a:ln>
        </p:spPr>
      </p:pic>
    </p:spTree>
    <p:extLst>
      <p:ext uri="{BB962C8B-B14F-4D97-AF65-F5344CB8AC3E}">
        <p14:creationId xmlns:p14="http://schemas.microsoft.com/office/powerpoint/2010/main" val="2322214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9" y="1561475"/>
            <a:ext cx="11127035" cy="4497802"/>
          </a:xfrm>
        </p:spPr>
        <p:txBody>
          <a:bodyPr/>
          <a:lstStyle/>
          <a:p>
            <a:pPr marL="914126" lvl="1" indent="-457063" algn="l">
              <a:buFont typeface="Wingdings" panose="05000000000000000000" pitchFamily="2" charset="2"/>
              <a:buChar char="§"/>
            </a:pPr>
            <a:r>
              <a:rPr lang="en-US" sz="2400" b="1" dirty="0">
                <a:latin typeface="Calibri" panose="020F0502020204030204" pitchFamily="34" charset="0"/>
              </a:rPr>
              <a:t>Public and private sector partnership  </a:t>
            </a:r>
            <a:r>
              <a:rPr lang="en-US" sz="2400" i="1" dirty="0">
                <a:latin typeface="Calibri" panose="020F0502020204030204" pitchFamily="34" charset="0"/>
              </a:rPr>
              <a:t>(multimodal list of projects, improving the region’s overall competitiveness, supporting economic and new business development)</a:t>
            </a:r>
          </a:p>
          <a:p>
            <a:pPr marL="914126" lvl="1" indent="-457063" algn="l">
              <a:buFont typeface="Wingdings" panose="05000000000000000000" pitchFamily="2" charset="2"/>
              <a:buChar char="§"/>
            </a:pPr>
            <a:r>
              <a:rPr lang="en-US" sz="2400" dirty="0">
                <a:latin typeface="Calibri" panose="020F0502020204030204" pitchFamily="34" charset="0"/>
              </a:rPr>
              <a:t>Launched </a:t>
            </a:r>
            <a:r>
              <a:rPr lang="en-US" sz="2400" b="1" dirty="0">
                <a:latin typeface="Calibri" panose="020F0502020204030204" pitchFamily="34" charset="0"/>
              </a:rPr>
              <a:t>Thefreightway.com website </a:t>
            </a:r>
            <a:r>
              <a:rPr lang="en-US" sz="2400" i="1" dirty="0">
                <a:latin typeface="Calibri" panose="020F0502020204030204" pitchFamily="34" charset="0"/>
              </a:rPr>
              <a:t>(the premier source of information and point of contact regarding regional logistics capabilities and site selection)</a:t>
            </a:r>
          </a:p>
          <a:p>
            <a:pPr marL="914126" lvl="1" indent="-457063" algn="l">
              <a:buFont typeface="Wingdings" panose="05000000000000000000" pitchFamily="2" charset="2"/>
              <a:buChar char="§"/>
            </a:pPr>
            <a:r>
              <a:rPr lang="en-US" sz="2400" b="1" dirty="0">
                <a:latin typeface="Calibri" panose="020F0502020204030204" pitchFamily="34" charset="0"/>
              </a:rPr>
              <a:t>Engaging potential partners </a:t>
            </a:r>
            <a:r>
              <a:rPr lang="en-US" sz="2400" dirty="0">
                <a:latin typeface="Calibri" panose="020F0502020204030204" pitchFamily="34" charset="0"/>
              </a:rPr>
              <a:t>throughout the Midwest and into the Gulf of Mexico </a:t>
            </a:r>
          </a:p>
          <a:p>
            <a:pPr marL="914126" lvl="1" indent="-457063" algn="l">
              <a:buFont typeface="Wingdings" panose="05000000000000000000" pitchFamily="2" charset="2"/>
              <a:buChar char="§"/>
            </a:pPr>
            <a:r>
              <a:rPr lang="en-US" sz="2400" dirty="0">
                <a:latin typeface="Calibri" panose="020F0502020204030204" pitchFamily="34" charset="0"/>
              </a:rPr>
              <a:t>Hosting regional meeting on critical freight and logistics opportunities including the USDOT FHA </a:t>
            </a:r>
            <a:r>
              <a:rPr lang="en-US" sz="2400" i="1" dirty="0">
                <a:latin typeface="Calibri" panose="020F0502020204030204" pitchFamily="34" charset="0"/>
              </a:rPr>
              <a:t>(unique model for the country )</a:t>
            </a:r>
            <a:r>
              <a:rPr lang="en-US" sz="2400" dirty="0">
                <a:latin typeface="Calibri" panose="020F0502020204030204" pitchFamily="34" charset="0"/>
              </a:rPr>
              <a:t> </a:t>
            </a:r>
          </a:p>
          <a:p>
            <a:pPr marL="914126" lvl="1" indent="-457063" algn="l">
              <a:buFont typeface="Wingdings" panose="05000000000000000000" pitchFamily="2" charset="2"/>
              <a:buChar char="§"/>
            </a:pPr>
            <a:r>
              <a:rPr lang="en-US" sz="2400" dirty="0">
                <a:latin typeface="Calibri" panose="020F0502020204030204" pitchFamily="34" charset="0"/>
              </a:rPr>
              <a:t>Gaining critical support from </a:t>
            </a:r>
            <a:r>
              <a:rPr lang="en-US" sz="2400" b="1" dirty="0">
                <a:latin typeface="Calibri" panose="020F0502020204030204" pitchFamily="34" charset="0"/>
              </a:rPr>
              <a:t>congressional delegations from IL and MO</a:t>
            </a:r>
          </a:p>
          <a:p>
            <a:pPr marL="914126" lvl="1" indent="-457063" algn="l">
              <a:buFont typeface="Wingdings" panose="05000000000000000000" pitchFamily="2" charset="2"/>
              <a:buChar char="§"/>
            </a:pPr>
            <a:r>
              <a:rPr lang="en-US" sz="2400" dirty="0">
                <a:latin typeface="Calibri" panose="020F0502020204030204" pitchFamily="34" charset="0"/>
              </a:rPr>
              <a:t>Developed </a:t>
            </a:r>
            <a:r>
              <a:rPr lang="en-US" sz="2400" b="1" dirty="0">
                <a:latin typeface="Calibri" panose="020F0502020204030204" pitchFamily="34" charset="0"/>
              </a:rPr>
              <a:t>marketing and advocacy </a:t>
            </a:r>
            <a:r>
              <a:rPr lang="en-US" sz="2400" dirty="0">
                <a:latin typeface="Calibri" panose="020F0502020204030204" pitchFamily="34" charset="0"/>
              </a:rPr>
              <a:t>plans for the regional effort</a:t>
            </a:r>
          </a:p>
          <a:p>
            <a:pPr algn="l">
              <a:buFont typeface="Wingdings" pitchFamily="2" charset="2"/>
              <a:buChar char="q"/>
            </a:pPr>
            <a:endParaRPr lang="en-US" sz="2000" dirty="0"/>
          </a:p>
        </p:txBody>
      </p:sp>
      <p:sp>
        <p:nvSpPr>
          <p:cNvPr id="6" name="TextBox 5"/>
          <p:cNvSpPr txBox="1"/>
          <p:nvPr/>
        </p:nvSpPr>
        <p:spPr>
          <a:xfrm>
            <a:off x="0" y="-70090"/>
            <a:ext cx="11523643" cy="1477328"/>
          </a:xfrm>
          <a:prstGeom prst="rect">
            <a:avLst/>
          </a:prstGeom>
          <a:noFill/>
        </p:spPr>
        <p:txBody>
          <a:bodyPr wrap="square" rtlCol="0">
            <a:spAutoFit/>
          </a:bodyPr>
          <a:lstStyle/>
          <a:p>
            <a:pPr algn="r"/>
            <a:endParaRPr lang="en-US" sz="3200" b="1" dirty="0">
              <a:solidFill>
                <a:schemeClr val="bg1"/>
              </a:solidFill>
              <a:latin typeface="Myriad Pro"/>
            </a:endParaRPr>
          </a:p>
          <a:p>
            <a:pPr algn="r"/>
            <a:r>
              <a:rPr lang="en-US" sz="3200" b="1" dirty="0">
                <a:solidFill>
                  <a:schemeClr val="bg1"/>
                </a:solidFill>
                <a:latin typeface="Calibri" panose="020F0502020204030204" pitchFamily="34" charset="0"/>
              </a:rPr>
              <a:t> </a:t>
            </a:r>
            <a:r>
              <a:rPr lang="en-US" sz="4000" b="1" dirty="0">
                <a:latin typeface="Calibri" panose="020F0502020204030204" pitchFamily="34" charset="0"/>
              </a:rPr>
              <a:t>Successes in the Two Years </a:t>
            </a:r>
          </a:p>
          <a:p>
            <a:pPr algn="r"/>
            <a:endParaRPr lang="en-US" dirty="0">
              <a:solidFill>
                <a:schemeClr val="bg1"/>
              </a:solidFill>
              <a:latin typeface="Myriad Pro"/>
            </a:endParaRPr>
          </a:p>
        </p:txBody>
      </p:sp>
    </p:spTree>
    <p:extLst>
      <p:ext uri="{BB962C8B-B14F-4D97-AF65-F5344CB8AC3E}">
        <p14:creationId xmlns:p14="http://schemas.microsoft.com/office/powerpoint/2010/main" val="3260273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8767" y="1692138"/>
            <a:ext cx="11656770" cy="4387820"/>
          </a:xfrm>
        </p:spPr>
        <p:txBody>
          <a:bodyPr/>
          <a:lstStyle/>
          <a:p>
            <a:pPr algn="l">
              <a:lnSpc>
                <a:spcPct val="150000"/>
              </a:lnSpc>
            </a:pPr>
            <a:r>
              <a:rPr lang="en-US" sz="2400" b="1" dirty="0">
                <a:latin typeface="Calibri" panose="020F0502020204030204" pitchFamily="34" charset="0"/>
              </a:rPr>
              <a:t>Primary criteria included the following:</a:t>
            </a:r>
          </a:p>
          <a:p>
            <a:pPr marL="457063" indent="-457063" algn="l">
              <a:buFont typeface="Wingdings" panose="05000000000000000000" pitchFamily="2" charset="2"/>
              <a:buChar char="§"/>
            </a:pPr>
            <a:r>
              <a:rPr lang="en-US" sz="2400" b="1" u="sng" dirty="0">
                <a:latin typeface="Calibri" panose="020F0502020204030204" pitchFamily="34" charset="0"/>
              </a:rPr>
              <a:t>Economic Impact:</a:t>
            </a:r>
            <a:r>
              <a:rPr lang="en-US" sz="2400" b="1" dirty="0">
                <a:latin typeface="Calibri" panose="020F0502020204030204" pitchFamily="34" charset="0"/>
              </a:rPr>
              <a:t> </a:t>
            </a:r>
            <a:r>
              <a:rPr lang="en-US" sz="2400" dirty="0">
                <a:latin typeface="Calibri" panose="020F0502020204030204" pitchFamily="34" charset="0"/>
              </a:rPr>
              <a:t>How</a:t>
            </a:r>
            <a:r>
              <a:rPr lang="en-US" sz="2400" i="1" dirty="0">
                <a:latin typeface="Calibri" panose="020F0502020204030204" pitchFamily="34" charset="0"/>
              </a:rPr>
              <a:t> closely does the project align to the Freightway’s goals? </a:t>
            </a:r>
            <a:r>
              <a:rPr lang="en-US" sz="2400" dirty="0">
                <a:latin typeface="Calibri" panose="020F0502020204030204" pitchFamily="34" charset="0"/>
              </a:rPr>
              <a:t> (Improving the region’s overall competitiveness and create jobs throughout the region)</a:t>
            </a:r>
          </a:p>
          <a:p>
            <a:pPr marL="457063" indent="-457063" algn="l">
              <a:buFont typeface="Wingdings" panose="05000000000000000000" pitchFamily="2" charset="2"/>
              <a:buChar char="§"/>
            </a:pPr>
            <a:r>
              <a:rPr lang="en-US" sz="2400" b="1" u="sng" dirty="0">
                <a:latin typeface="Calibri" panose="020F0502020204030204" pitchFamily="34" charset="0"/>
              </a:rPr>
              <a:t>Multimodal Impact</a:t>
            </a:r>
            <a:r>
              <a:rPr lang="en-US" sz="2400" b="1" dirty="0">
                <a:latin typeface="Calibri" panose="020F0502020204030204" pitchFamily="34" charset="0"/>
              </a:rPr>
              <a:t>: </a:t>
            </a:r>
            <a:r>
              <a:rPr lang="en-US" sz="2400" dirty="0">
                <a:latin typeface="Calibri" panose="020F0502020204030204" pitchFamily="34" charset="0"/>
              </a:rPr>
              <a:t>What is the potential for the project to improve the flexibility, reliability, and connectivity of the region’s freight network? </a:t>
            </a:r>
          </a:p>
          <a:p>
            <a:pPr marL="457063" indent="-457063" algn="l">
              <a:buFont typeface="Wingdings" panose="05000000000000000000" pitchFamily="2" charset="2"/>
              <a:buChar char="§"/>
            </a:pPr>
            <a:r>
              <a:rPr lang="en-US" sz="2400" b="1" u="sng" dirty="0">
                <a:latin typeface="Calibri" panose="020F0502020204030204" pitchFamily="34" charset="0"/>
              </a:rPr>
              <a:t>Efficiency Impact</a:t>
            </a:r>
            <a:r>
              <a:rPr lang="en-US" sz="2400" b="1" dirty="0">
                <a:latin typeface="Calibri" panose="020F0502020204030204" pitchFamily="34" charset="0"/>
              </a:rPr>
              <a:t>: </a:t>
            </a:r>
            <a:r>
              <a:rPr lang="en-US" sz="2400" dirty="0">
                <a:latin typeface="Calibri" panose="020F0502020204030204" pitchFamily="34" charset="0"/>
              </a:rPr>
              <a:t>To what extent does the project increase the efficient use of the St. Louis region’s freight assets? Increasing the speed of freight, lowering the cost to move freight and improved reliability within the system. </a:t>
            </a:r>
          </a:p>
          <a:p>
            <a:pPr marL="457063" indent="-457063" algn="l">
              <a:buFont typeface="Wingdings" panose="05000000000000000000" pitchFamily="2" charset="2"/>
              <a:buChar char="§"/>
            </a:pPr>
            <a:r>
              <a:rPr lang="en-US" sz="2400" b="1" u="sng" dirty="0">
                <a:latin typeface="Calibri" panose="020F0502020204030204" pitchFamily="34" charset="0"/>
              </a:rPr>
              <a:t>Safety and Security in Travel</a:t>
            </a:r>
          </a:p>
          <a:p>
            <a:pPr marL="457063" indent="-457063" algn="l">
              <a:buFont typeface="Wingdings" panose="05000000000000000000" pitchFamily="2" charset="2"/>
              <a:buChar char="§"/>
            </a:pPr>
            <a:endParaRPr lang="en-US" sz="1999" dirty="0"/>
          </a:p>
          <a:p>
            <a:pPr algn="l">
              <a:buFont typeface="Wingdings" pitchFamily="2" charset="2"/>
              <a:buChar char="q"/>
            </a:pPr>
            <a:endParaRPr lang="en-US" dirty="0"/>
          </a:p>
          <a:p>
            <a:pPr algn="l">
              <a:buFont typeface="Wingdings" pitchFamily="2" charset="2"/>
              <a:buChar char="q"/>
            </a:pPr>
            <a:endParaRPr lang="en-US" dirty="0"/>
          </a:p>
        </p:txBody>
      </p:sp>
      <p:sp>
        <p:nvSpPr>
          <p:cNvPr id="6" name="TextBox 5"/>
          <p:cNvSpPr txBox="1"/>
          <p:nvPr/>
        </p:nvSpPr>
        <p:spPr>
          <a:xfrm>
            <a:off x="1" y="0"/>
            <a:ext cx="11611778" cy="1477328"/>
          </a:xfrm>
          <a:prstGeom prst="rect">
            <a:avLst/>
          </a:prstGeom>
          <a:noFill/>
        </p:spPr>
        <p:txBody>
          <a:bodyPr wrap="square" rtlCol="0">
            <a:spAutoFit/>
          </a:bodyPr>
          <a:lstStyle/>
          <a:p>
            <a:pPr algn="r"/>
            <a:endParaRPr lang="en-US" sz="3200" b="1" dirty="0">
              <a:solidFill>
                <a:prstClr val="white"/>
              </a:solidFill>
              <a:latin typeface="Myriad Pro"/>
            </a:endParaRPr>
          </a:p>
          <a:p>
            <a:pPr algn="r"/>
            <a:r>
              <a:rPr lang="en-US" sz="3200" b="1" dirty="0">
                <a:solidFill>
                  <a:prstClr val="white"/>
                </a:solidFill>
                <a:latin typeface="Myriad Pro"/>
              </a:rPr>
              <a:t> </a:t>
            </a:r>
            <a:r>
              <a:rPr lang="en-US" sz="4000" b="1" dirty="0">
                <a:solidFill>
                  <a:prstClr val="black"/>
                </a:solidFill>
                <a:latin typeface="Calibri" panose="020F0502020204030204" pitchFamily="34" charset="0"/>
              </a:rPr>
              <a:t>Freight Development Committee (FDC) </a:t>
            </a:r>
          </a:p>
          <a:p>
            <a:pPr algn="r"/>
            <a:endParaRPr lang="en-US" dirty="0">
              <a:solidFill>
                <a:prstClr val="white"/>
              </a:solidFill>
              <a:latin typeface="Myriad Pro"/>
            </a:endParaRPr>
          </a:p>
        </p:txBody>
      </p:sp>
    </p:spTree>
    <p:extLst>
      <p:ext uri="{BB962C8B-B14F-4D97-AF65-F5344CB8AC3E}">
        <p14:creationId xmlns:p14="http://schemas.microsoft.com/office/powerpoint/2010/main" val="3274303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46212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0050" y="1817371"/>
            <a:ext cx="11921490" cy="4183380"/>
          </a:xfrm>
        </p:spPr>
        <p:txBody>
          <a:bodyPr/>
          <a:lstStyle/>
          <a:p>
            <a:pPr algn="l"/>
            <a:endParaRPr lang="en-US" sz="800" dirty="0"/>
          </a:p>
          <a:p>
            <a:pPr marL="342797" indent="-342797" algn="l">
              <a:buFont typeface="Wingdings" panose="05000000000000000000" pitchFamily="2" charset="2"/>
              <a:buChar char="§"/>
            </a:pPr>
            <a:r>
              <a:rPr lang="en-US" sz="2400" b="1" dirty="0">
                <a:latin typeface="Calibri" panose="020F0502020204030204" pitchFamily="34" charset="0"/>
              </a:rPr>
              <a:t>Project list</a:t>
            </a:r>
          </a:p>
          <a:p>
            <a:pPr marL="914263" lvl="1" indent="-457200" algn="l">
              <a:buFont typeface="Arial" panose="020B0604020202020204" pitchFamily="34" charset="0"/>
              <a:buChar char="•"/>
            </a:pPr>
            <a:r>
              <a:rPr lang="en-US" sz="2400" dirty="0">
                <a:latin typeface="Calibri" panose="020F0502020204030204" pitchFamily="34" charset="0"/>
              </a:rPr>
              <a:t>presented to the USDOT FHA Administrator Gregory Nadeau</a:t>
            </a:r>
          </a:p>
          <a:p>
            <a:pPr marL="914263" lvl="1" indent="-457200" algn="l">
              <a:buFont typeface="Arial" panose="020B0604020202020204" pitchFamily="34" charset="0"/>
              <a:buChar char="•"/>
            </a:pPr>
            <a:r>
              <a:rPr lang="en-US" sz="2400" dirty="0">
                <a:latin typeface="Calibri" panose="020F0502020204030204" pitchFamily="34" charset="0"/>
              </a:rPr>
              <a:t>highest priority projects were discussed with the Administrator &amp; his staff</a:t>
            </a:r>
          </a:p>
          <a:p>
            <a:pPr algn="l"/>
            <a:endParaRPr lang="en-US" sz="1100" dirty="0">
              <a:latin typeface="Calibri" panose="020F0502020204030204" pitchFamily="34" charset="0"/>
            </a:endParaRPr>
          </a:p>
          <a:p>
            <a:pPr marL="171399" indent="-171399" algn="l">
              <a:buFont typeface="Wingdings" panose="05000000000000000000" pitchFamily="2" charset="2"/>
              <a:buChar char="§"/>
            </a:pPr>
            <a:endParaRPr lang="en-US" sz="800" b="1" dirty="0">
              <a:latin typeface="Calibri" panose="020F0502020204030204" pitchFamily="34" charset="0"/>
            </a:endParaRPr>
          </a:p>
          <a:p>
            <a:pPr marL="342797" indent="-342797" algn="l">
              <a:buFont typeface="Wingdings" panose="05000000000000000000" pitchFamily="2" charset="2"/>
              <a:buChar char="§"/>
            </a:pPr>
            <a:r>
              <a:rPr lang="en-US" sz="2400" b="1" dirty="0">
                <a:latin typeface="Calibri" panose="020F0502020204030204" pitchFamily="34" charset="0"/>
              </a:rPr>
              <a:t>St. Louis Region included with the 24 USDOT Freight Economic Roundtables</a:t>
            </a:r>
          </a:p>
          <a:p>
            <a:pPr algn="l"/>
            <a:endParaRPr lang="en-US" sz="1800" b="1" dirty="0">
              <a:latin typeface="Calibri" panose="020F0502020204030204" pitchFamily="34" charset="0"/>
            </a:endParaRPr>
          </a:p>
          <a:p>
            <a:pPr marL="342797" indent="-342797" algn="l">
              <a:buFont typeface="Wingdings" panose="05000000000000000000" pitchFamily="2" charset="2"/>
              <a:buChar char="§"/>
            </a:pPr>
            <a:r>
              <a:rPr lang="en-US" sz="2400" b="1" dirty="0">
                <a:latin typeface="Calibri" panose="020F0502020204030204" pitchFamily="34" charset="0"/>
              </a:rPr>
              <a:t>Responsible for letters of support for FASTLANE projects submitted by the region</a:t>
            </a:r>
          </a:p>
          <a:p>
            <a:pPr algn="l"/>
            <a:endParaRPr lang="en-US" sz="1000" b="1" dirty="0">
              <a:latin typeface="Calibri" panose="020F0502020204030204" pitchFamily="34" charset="0"/>
            </a:endParaRPr>
          </a:p>
          <a:p>
            <a:pPr marL="342797" indent="-342797" algn="l">
              <a:buFont typeface="Wingdings" panose="05000000000000000000" pitchFamily="2" charset="2"/>
              <a:buChar char="§"/>
            </a:pPr>
            <a:r>
              <a:rPr lang="en-US" sz="2400" b="1" dirty="0">
                <a:latin typeface="Calibri" panose="020F0502020204030204" pitchFamily="34" charset="0"/>
              </a:rPr>
              <a:t>Engaging discussions with MPO, DOTs and manufacturers, logistics, shippers and carriers</a:t>
            </a:r>
          </a:p>
        </p:txBody>
      </p:sp>
      <p:sp>
        <p:nvSpPr>
          <p:cNvPr id="9" name="TextBox 8"/>
          <p:cNvSpPr txBox="1"/>
          <p:nvPr/>
        </p:nvSpPr>
        <p:spPr>
          <a:xfrm>
            <a:off x="0" y="0"/>
            <a:ext cx="11545677" cy="1477328"/>
          </a:xfrm>
          <a:prstGeom prst="rect">
            <a:avLst/>
          </a:prstGeom>
          <a:noFill/>
        </p:spPr>
        <p:txBody>
          <a:bodyPr wrap="square" rtlCol="0">
            <a:spAutoFit/>
          </a:bodyPr>
          <a:lstStyle/>
          <a:p>
            <a:pPr algn="r"/>
            <a:endParaRPr lang="en-US" sz="3200" b="1" dirty="0">
              <a:solidFill>
                <a:prstClr val="white"/>
              </a:solidFill>
              <a:latin typeface="Myriad Pro"/>
            </a:endParaRPr>
          </a:p>
          <a:p>
            <a:pPr algn="r"/>
            <a:r>
              <a:rPr lang="en-US" sz="4000" b="1" dirty="0">
                <a:solidFill>
                  <a:prstClr val="black"/>
                </a:solidFill>
                <a:latin typeface="Calibri" panose="020F0502020204030204" pitchFamily="34" charset="0"/>
              </a:rPr>
              <a:t>2016 FDC Accomplishments </a:t>
            </a:r>
          </a:p>
          <a:p>
            <a:pPr algn="r"/>
            <a:endParaRPr lang="en-US" dirty="0">
              <a:solidFill>
                <a:prstClr val="white"/>
              </a:solidFill>
              <a:latin typeface="Myriad Pro"/>
            </a:endParaRPr>
          </a:p>
        </p:txBody>
      </p:sp>
    </p:spTree>
    <p:extLst>
      <p:ext uri="{BB962C8B-B14F-4D97-AF65-F5344CB8AC3E}">
        <p14:creationId xmlns:p14="http://schemas.microsoft.com/office/powerpoint/2010/main" val="2630752225"/>
      </p:ext>
    </p:extLst>
  </p:cSld>
  <p:clrMapOvr>
    <a:masterClrMapping/>
  </p:clrMapOvr>
</p:sld>
</file>

<file path=ppt/theme/theme1.xml><?xml version="1.0" encoding="utf-8"?>
<a:theme xmlns:a="http://schemas.openxmlformats.org/drawingml/2006/main" name="tr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14.xml><?xml version="1.0" encoding="utf-8"?>
<a:theme xmlns:a="http://schemas.openxmlformats.org/drawingml/2006/main" name="3_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3_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3_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3_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18.xml><?xml version="1.0" encoding="utf-8"?>
<a:theme xmlns:a="http://schemas.openxmlformats.org/drawingml/2006/main" name="4_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4_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4_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4_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22.xml><?xml version="1.0" encoding="utf-8"?>
<a:theme xmlns:a="http://schemas.openxmlformats.org/drawingml/2006/main" name="5_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5_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5_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5_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26.xml><?xml version="1.0" encoding="utf-8"?>
<a:theme xmlns:a="http://schemas.openxmlformats.org/drawingml/2006/main" name="6_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6_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6_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6_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3.xml><?xml version="1.0" encoding="utf-8"?>
<a:theme xmlns:a="http://schemas.openxmlformats.org/drawingml/2006/main" name="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7_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7_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7_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6.xml><?xml version="1.0" encoding="utf-8"?>
<a:theme xmlns:a="http://schemas.openxmlformats.org/drawingml/2006/main" name="1_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docProps/app.xml><?xml version="1.0" encoding="utf-8"?>
<Properties xmlns="http://schemas.openxmlformats.org/officeDocument/2006/extended-properties" xmlns:vt="http://schemas.openxmlformats.org/officeDocument/2006/docPropsVTypes">
  <Template/>
  <TotalTime>26142</TotalTime>
  <Words>1151</Words>
  <Application>Microsoft Office PowerPoint</Application>
  <PresentationFormat>Custom</PresentationFormat>
  <Paragraphs>240</Paragraphs>
  <Slides>25</Slides>
  <Notes>12</Notes>
  <HiddenSlides>0</HiddenSlides>
  <MMClips>0</MMClips>
  <ScaleCrop>false</ScaleCrop>
  <HeadingPairs>
    <vt:vector size="6" baseType="variant">
      <vt:variant>
        <vt:lpstr>Fonts Used</vt:lpstr>
      </vt:variant>
      <vt:variant>
        <vt:i4>6</vt:i4>
      </vt:variant>
      <vt:variant>
        <vt:lpstr>Theme</vt:lpstr>
      </vt:variant>
      <vt:variant>
        <vt:i4>33</vt:i4>
      </vt:variant>
      <vt:variant>
        <vt:lpstr>Slide Titles</vt:lpstr>
      </vt:variant>
      <vt:variant>
        <vt:i4>25</vt:i4>
      </vt:variant>
    </vt:vector>
  </HeadingPairs>
  <TitlesOfParts>
    <vt:vector size="64" baseType="lpstr">
      <vt:lpstr>Arial</vt:lpstr>
      <vt:lpstr>Calibri</vt:lpstr>
      <vt:lpstr>Calibri Light</vt:lpstr>
      <vt:lpstr>Courier New</vt:lpstr>
      <vt:lpstr>Myriad Pro</vt:lpstr>
      <vt:lpstr>Wingdings</vt:lpstr>
      <vt:lpstr>train</vt:lpstr>
      <vt:lpstr>barge</vt:lpstr>
      <vt:lpstr>plane</vt:lpstr>
      <vt:lpstr>truck</vt:lpstr>
      <vt:lpstr>STL Freightway</vt:lpstr>
      <vt:lpstr>1_barge</vt:lpstr>
      <vt:lpstr>1_plane</vt:lpstr>
      <vt:lpstr>1_truck</vt:lpstr>
      <vt:lpstr>1_STL Freightway</vt:lpstr>
      <vt:lpstr>2_barge</vt:lpstr>
      <vt:lpstr>2_plane</vt:lpstr>
      <vt:lpstr>2_truck</vt:lpstr>
      <vt:lpstr>2_STL Freightway</vt:lpstr>
      <vt:lpstr>3_barge</vt:lpstr>
      <vt:lpstr>3_plane</vt:lpstr>
      <vt:lpstr>3_truck</vt:lpstr>
      <vt:lpstr>3_STL Freightway</vt:lpstr>
      <vt:lpstr>4_barge</vt:lpstr>
      <vt:lpstr>4_plane</vt:lpstr>
      <vt:lpstr>4_truck</vt:lpstr>
      <vt:lpstr>4_STL Freightway</vt:lpstr>
      <vt:lpstr>5_barge</vt:lpstr>
      <vt:lpstr>5_plane</vt:lpstr>
      <vt:lpstr>5_truck</vt:lpstr>
      <vt:lpstr>5_STL Freightway</vt:lpstr>
      <vt:lpstr>6_barge</vt:lpstr>
      <vt:lpstr>6_plane</vt:lpstr>
      <vt:lpstr>6_truck</vt:lpstr>
      <vt:lpstr>6_STL Freightway</vt:lpstr>
      <vt:lpstr>7_barge</vt:lpstr>
      <vt:lpstr>7_plane</vt:lpstr>
      <vt:lpstr>7_truck</vt:lpstr>
      <vt:lpstr>1_Office Theme</vt:lpstr>
      <vt:lpstr>PowerPoint Presentation</vt:lpstr>
      <vt:lpstr>St. Louis Regional Freightway </vt:lpstr>
      <vt:lpstr>Bi-State Development: Five Business Enterprises</vt:lpstr>
      <vt:lpstr> Mission and Goals  </vt:lpstr>
      <vt:lpstr>St. Louis Regional Freightway </vt:lpstr>
      <vt:lpstr>PowerPoint Presentation</vt:lpstr>
      <vt:lpstr>PowerPoint Presentation</vt:lpstr>
      <vt:lpstr>PowerPoint Presentation</vt:lpstr>
      <vt:lpstr>PowerPoint Presentation</vt:lpstr>
      <vt:lpstr>PowerPoint Presentation</vt:lpstr>
      <vt:lpstr>Region’s Digital Presence-April 2016</vt:lpstr>
      <vt:lpstr>Top Industrial User Real Estate Sites </vt:lpstr>
      <vt:lpstr>Updates to “Thefreightway.com” Map</vt:lpstr>
      <vt:lpstr>New ag and fertilizer barge transfer facilities  </vt:lpstr>
      <vt:lpstr>Ag Coast of America </vt:lpstr>
      <vt:lpstr>PowerPoint Presentation</vt:lpstr>
      <vt:lpstr> St. Louis Region’s Barge Traffic Growth   </vt:lpstr>
      <vt:lpstr>        Regional Economic Impact - Inland Water Transportation </vt:lpstr>
      <vt:lpstr>PowerPoint Presentation</vt:lpstr>
      <vt:lpstr>        Global Macroeconomic Conditions &amp; Market Share </vt:lpstr>
      <vt:lpstr>PowerPoint Presentation</vt:lpstr>
      <vt:lpstr>PowerPoint Presentation</vt:lpstr>
      <vt:lpstr>PowerPoint Presentation</vt:lpstr>
      <vt:lpstr>PowerPoint Presentation</vt:lpstr>
      <vt:lpstr>PowerPoint Presentation</vt:lpstr>
    </vt:vector>
  </TitlesOfParts>
  <Company>Werremeyer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Boudreau</dc:creator>
  <cp:lastModifiedBy>Lamie Family</cp:lastModifiedBy>
  <cp:revision>498</cp:revision>
  <cp:lastPrinted>2017-09-07T19:54:38Z</cp:lastPrinted>
  <dcterms:created xsi:type="dcterms:W3CDTF">2016-02-10T20:41:56Z</dcterms:created>
  <dcterms:modified xsi:type="dcterms:W3CDTF">2017-09-28T13:09:41Z</dcterms:modified>
</cp:coreProperties>
</file>