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Lst>
  <p:notesMasterIdLst>
    <p:notesMasterId r:id="rId27"/>
  </p:notesMasterIdLst>
  <p:sldIdLst>
    <p:sldId id="256" r:id="rId4"/>
    <p:sldId id="315" r:id="rId5"/>
    <p:sldId id="257" r:id="rId6"/>
    <p:sldId id="292" r:id="rId7"/>
    <p:sldId id="303" r:id="rId8"/>
    <p:sldId id="290" r:id="rId9"/>
    <p:sldId id="304" r:id="rId10"/>
    <p:sldId id="305" r:id="rId11"/>
    <p:sldId id="289" r:id="rId12"/>
    <p:sldId id="306" r:id="rId13"/>
    <p:sldId id="302" r:id="rId14"/>
    <p:sldId id="275" r:id="rId15"/>
    <p:sldId id="301" r:id="rId16"/>
    <p:sldId id="300" r:id="rId17"/>
    <p:sldId id="307" r:id="rId18"/>
    <p:sldId id="309" r:id="rId19"/>
    <p:sldId id="310" r:id="rId20"/>
    <p:sldId id="311" r:id="rId21"/>
    <p:sldId id="312" r:id="rId22"/>
    <p:sldId id="314" r:id="rId23"/>
    <p:sldId id="294" r:id="rId24"/>
    <p:sldId id="313" r:id="rId25"/>
    <p:sldId id="291"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pine Group Administrator" initials="AG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793EBF-924E-8644-8FEF-50C98DD55EB9}" type="datetimeFigureOut">
              <a:rPr lang="en-US" smtClean="0"/>
              <a:t>9/25/2017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B0A085-056E-7D44-8C93-CF660AC8A550}" type="slidenum">
              <a:rPr lang="en-US" smtClean="0"/>
              <a:t>‹#›</a:t>
            </a:fld>
            <a:endParaRPr lang="en-US" dirty="0"/>
          </a:p>
        </p:txBody>
      </p:sp>
    </p:spTree>
    <p:extLst>
      <p:ext uri="{BB962C8B-B14F-4D97-AF65-F5344CB8AC3E}">
        <p14:creationId xmlns:p14="http://schemas.microsoft.com/office/powerpoint/2010/main" val="38008626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3</a:t>
            </a:fld>
            <a:endParaRPr lang="en-US" dirty="0"/>
          </a:p>
        </p:txBody>
      </p:sp>
    </p:spTree>
    <p:extLst>
      <p:ext uri="{BB962C8B-B14F-4D97-AF65-F5344CB8AC3E}">
        <p14:creationId xmlns:p14="http://schemas.microsoft.com/office/powerpoint/2010/main" val="374466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 we have better than 85% compliance with this requirement.</a:t>
            </a:r>
          </a:p>
          <a:p>
            <a:r>
              <a:rPr lang="en-US" dirty="0" smtClean="0"/>
              <a:t>But, nationally, a study done in 2006 showed that only 49% of those required to have flood insurance actually had it.</a:t>
            </a:r>
          </a:p>
          <a:p>
            <a:r>
              <a:rPr lang="en-US" dirty="0" smtClean="0"/>
              <a:t>Further, it is estimated that when “Super-storm Sandy” was heading up the eastern seaboard of the US, only 15-25%  of the at risk population had flood insurance. </a:t>
            </a:r>
          </a:p>
          <a:p>
            <a:r>
              <a:rPr lang="en-US" dirty="0" smtClean="0"/>
              <a:t>increased the penalties to lending institutions for non-compliance. But, this law must be enforced.</a:t>
            </a:r>
          </a:p>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6</a:t>
            </a:fld>
            <a:endParaRPr lang="en-US" dirty="0"/>
          </a:p>
        </p:txBody>
      </p:sp>
    </p:spTree>
    <p:extLst>
      <p:ext uri="{BB962C8B-B14F-4D97-AF65-F5344CB8AC3E}">
        <p14:creationId xmlns:p14="http://schemas.microsoft.com/office/powerpoint/2010/main" val="242543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0A085-056E-7D44-8C93-CF660AC8A550}" type="slidenum">
              <a:rPr lang="en-US" smtClean="0"/>
              <a:t>10</a:t>
            </a:fld>
            <a:endParaRPr lang="en-US" dirty="0"/>
          </a:p>
        </p:txBody>
      </p:sp>
    </p:spTree>
    <p:extLst>
      <p:ext uri="{BB962C8B-B14F-4D97-AF65-F5344CB8AC3E}">
        <p14:creationId xmlns:p14="http://schemas.microsoft.com/office/powerpoint/2010/main" val="118391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10.wdp"/><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a:xfrm>
            <a:off x="5638800" y="6122894"/>
            <a:ext cx="2895600" cy="257810"/>
          </a:xfrm>
        </p:spPr>
        <p:txBody>
          <a:bodyPr/>
          <a:lstStyle/>
          <a:p>
            <a:endParaRPr lang="en-US" dirty="0"/>
          </a:p>
        </p:txBody>
      </p:sp>
      <p:sp>
        <p:nvSpPr>
          <p:cNvPr id="6" name="Slide Number Placeholder 5"/>
          <p:cNvSpPr>
            <a:spLocks noGrp="1"/>
          </p:cNvSpPr>
          <p:nvPr>
            <p:ph type="sldNum" sz="quarter" idx="12"/>
          </p:nvPr>
        </p:nvSpPr>
        <p:spPr>
          <a:xfrm>
            <a:off x="4191000" y="6122894"/>
            <a:ext cx="762000" cy="271463"/>
          </a:xfrm>
        </p:spPr>
        <p:txBody>
          <a:bodyPr/>
          <a:lstStyle/>
          <a:p>
            <a:fld id="{CFE4BAC9-6D41-4691-9299-18EF07EF017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dirty="0" smtClean="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7224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9984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076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357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674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7691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0374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3604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589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401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B43858-9006-4A41-907E-C1B486AD08BF}" type="datetimeFigureOut">
              <a:rPr lang="en-US" smtClean="0">
                <a:solidFill>
                  <a:prstClr val="black">
                    <a:tint val="75000"/>
                  </a:prstClr>
                </a:solidFill>
              </a:rPr>
              <a:pPr/>
              <a:t>9/25/2017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80C869-3D1C-A24C-BED2-D8FAFC7BCEB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0049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85801" y="4419600"/>
            <a:ext cx="7772400" cy="1295400"/>
          </a:xfrm>
        </p:spPr>
        <p:txBody>
          <a:bodyPr anchor="t"/>
          <a:lstStyle>
            <a:lvl1pPr algn="l">
              <a:defRPr sz="4000" b="1" cap="all"/>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6" name="Picture Placeholder 2"/>
          <p:cNvSpPr>
            <a:spLocks noGrp="1"/>
          </p:cNvSpPr>
          <p:nvPr>
            <p:ph type="pic" idx="10"/>
          </p:nvPr>
        </p:nvSpPr>
        <p:spPr>
          <a:xfrm>
            <a:off x="0" y="683845"/>
            <a:ext cx="9144000" cy="2821355"/>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20"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179089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5328">
          <p15:clr>
            <a:srgbClr val="FBAE40"/>
          </p15:clr>
        </p15:guide>
        <p15:guide id="2" orient="horz" pos="432">
          <p15:clr>
            <a:srgbClr val="FBAE40"/>
          </p15:clr>
        </p15:guide>
        <p15:guide id="3" orient="horz" pos="2208">
          <p15:clr>
            <a:srgbClr val="FBAE40"/>
          </p15:clr>
        </p15:guide>
        <p15:guide id="4" orient="horz" pos="3600">
          <p15:clr>
            <a:srgbClr val="FBAE40"/>
          </p15:clr>
        </p15:guide>
        <p15:guide id="5" orient="horz" pos="2784">
          <p15:clr>
            <a:srgbClr val="FBAE40"/>
          </p15:clr>
        </p15:guide>
        <p15:guide id="6"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12700" y="-26611"/>
            <a:ext cx="9134475" cy="3524250"/>
          </a:xfrm>
          <a:prstGeom prst="rect">
            <a:avLst/>
          </a:prstGeom>
          <a:noFill/>
          <a:ln>
            <a:noFill/>
          </a:ln>
        </p:spPr>
      </p:pic>
      <p:sp>
        <p:nvSpPr>
          <p:cNvPr id="10" name="Rectangle 9"/>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itle 1"/>
          <p:cNvSpPr>
            <a:spLocks noGrp="1"/>
          </p:cNvSpPr>
          <p:nvPr>
            <p:ph type="title" hasCustomPrompt="1"/>
          </p:nvPr>
        </p:nvSpPr>
        <p:spPr>
          <a:xfrm>
            <a:off x="685801" y="4419600"/>
            <a:ext cx="7772400" cy="1295400"/>
          </a:xfrm>
        </p:spPr>
        <p:txBody>
          <a:bodyPr anchor="t"/>
          <a:lstStyle>
            <a:lvl1pPr algn="l">
              <a:defRPr sz="4000" b="1" cap="all">
                <a:solidFill>
                  <a:schemeClr val="tx1"/>
                </a:solidFill>
              </a:defRPr>
            </a:lvl1pPr>
          </a:lstStyle>
          <a:p>
            <a:r>
              <a:rPr lang="en-US" dirty="0"/>
              <a:t>Slideshow Title</a:t>
            </a:r>
          </a:p>
        </p:txBody>
      </p:sp>
      <p:sp>
        <p:nvSpPr>
          <p:cNvPr id="14" name="Text Placeholder 2"/>
          <p:cNvSpPr>
            <a:spLocks noGrp="1"/>
          </p:cNvSpPr>
          <p:nvPr>
            <p:ph type="body" idx="1" hasCustomPrompt="1"/>
          </p:nvPr>
        </p:nvSpPr>
        <p:spPr>
          <a:xfrm>
            <a:off x="685801"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5"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98316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208">
          <p15:clr>
            <a:srgbClr val="FBAE40"/>
          </p15:clr>
        </p15:guide>
        <p15:guide id="2" orient="horz" pos="3600">
          <p15:clr>
            <a:srgbClr val="FBAE40"/>
          </p15:clr>
        </p15:guide>
        <p15:guide id="3" orient="horz" pos="2784">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2"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1" y="2133600"/>
            <a:ext cx="7772400" cy="1371600"/>
          </a:xfrm>
        </p:spPr>
        <p:txBody>
          <a:bodyPr anchor="t">
            <a:normAutofit/>
          </a:bodyPr>
          <a:lstStyle>
            <a:lvl1pPr algn="l">
              <a:defRPr sz="36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0" name="Rectangle 9"/>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1900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344">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85801" y="2356684"/>
            <a:ext cx="7772400" cy="1148516"/>
          </a:xfrm>
        </p:spPr>
        <p:txBody>
          <a:bodyPr anchor="t">
            <a:normAutofit/>
          </a:bodyPr>
          <a:lstStyle>
            <a:lvl1pPr algn="l">
              <a:defRPr sz="3200" b="1" cap="all"/>
            </a:lvl1pPr>
          </a:lstStyle>
          <a:p>
            <a:r>
              <a:rPr lang="en-US" dirty="0"/>
              <a:t>Slideshow Title</a:t>
            </a:r>
          </a:p>
        </p:txBody>
      </p:sp>
      <p:sp>
        <p:nvSpPr>
          <p:cNvPr id="3" name="Text Placeholder 2"/>
          <p:cNvSpPr>
            <a:spLocks noGrp="1"/>
          </p:cNvSpPr>
          <p:nvPr>
            <p:ph type="body" idx="1" hasCustomPrompt="1"/>
          </p:nvPr>
        </p:nvSpPr>
        <p:spPr>
          <a:xfrm>
            <a:off x="685801" y="3521770"/>
            <a:ext cx="7772400" cy="440630"/>
          </a:xfrm>
        </p:spPr>
        <p:txBody>
          <a:bodyPr anchor="b">
            <a:noAutofit/>
          </a:bodyPr>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Subtitle</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3"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3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
        <p:nvSpPr>
          <p:cNvPr id="15" name="Title 5"/>
          <p:cNvSpPr txBox="1">
            <a:spLocks/>
          </p:cNvSpPr>
          <p:nvPr userDrawn="1"/>
        </p:nvSpPr>
        <p:spPr>
          <a:xfrm>
            <a:off x="685800" y="1747084"/>
            <a:ext cx="7772400" cy="6151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cap="all" baseline="0">
                <a:solidFill>
                  <a:schemeClr val="tx1"/>
                </a:solidFill>
                <a:latin typeface="+mj-lt"/>
                <a:ea typeface="+mj-ea"/>
                <a:cs typeface="+mj-cs"/>
              </a:defRPr>
            </a:lvl1pPr>
          </a:lstStyle>
          <a:p>
            <a:r>
              <a:rPr lang="en-US" sz="4000" dirty="0">
                <a:solidFill>
                  <a:srgbClr val="5FC6C5">
                    <a:lumMod val="75000"/>
                  </a:srgbClr>
                </a:solidFill>
              </a:rPr>
              <a:t>2017 Coastal Master Plan</a:t>
            </a:r>
            <a:endParaRPr lang="en-US" sz="4000" dirty="0">
              <a:solidFill>
                <a:srgbClr val="5A5A5B"/>
              </a:solidFill>
            </a:endParaRPr>
          </a:p>
        </p:txBody>
      </p:sp>
    </p:spTree>
    <p:extLst>
      <p:ext uri="{BB962C8B-B14F-4D97-AF65-F5344CB8AC3E}">
        <p14:creationId xmlns:p14="http://schemas.microsoft.com/office/powerpoint/2010/main" val="12429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488">
          <p15:clr>
            <a:srgbClr val="FBAE40"/>
          </p15:clr>
        </p15:guide>
        <p15:guide id="2" orient="horz" pos="2208">
          <p15:clr>
            <a:srgbClr val="FBAE40"/>
          </p15:clr>
        </p15:guide>
        <p15:guide id="3" orient="horz" pos="2496">
          <p15:clr>
            <a:srgbClr val="FBAE40"/>
          </p15:clr>
        </p15:guide>
        <p15:guide id="4" pos="432">
          <p15:clr>
            <a:srgbClr val="FBAE40"/>
          </p15:clr>
        </p15:guide>
        <p15:guide id="5" pos="5328">
          <p15:clr>
            <a:srgbClr val="FBAE40"/>
          </p15:clr>
        </p15:guide>
        <p15:guide id="6"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a:xfrm>
            <a:off x="5638800" y="6124401"/>
            <a:ext cx="2895600" cy="257810"/>
          </a:xfrm>
        </p:spPr>
        <p:txBody>
          <a:bodyPr/>
          <a:lstStyle/>
          <a:p>
            <a:endParaRPr lang="en-US" dirty="0"/>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dirty="0" smtClean="0"/>
              <a:t>Drag picture to placeholder or click icon to add</a:t>
            </a: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8051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432">
          <p15:clr>
            <a:srgbClr val="FBAE40"/>
          </p15:clr>
        </p15:guide>
        <p15:guide id="2" pos="5328">
          <p15:clr>
            <a:srgbClr val="FBAE40"/>
          </p15:clr>
        </p15:guide>
        <p15:guide id="3" orient="horz" pos="2976">
          <p15:clr>
            <a:srgbClr val="FBAE40"/>
          </p15:clr>
        </p15:guide>
        <p15:guide id="4" orient="horz" pos="3168">
          <p15:clr>
            <a:srgbClr val="FBAE40"/>
          </p15:clr>
        </p15:guide>
        <p15:guide id="5" orient="horz" pos="3600">
          <p15:clr>
            <a:srgbClr val="FBAE40"/>
          </p15:clr>
        </p15:guide>
        <p15:guide id="6" orient="horz" pos="20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23" name="Picture Placeholder 2"/>
          <p:cNvSpPr>
            <a:spLocks noGrp="1"/>
          </p:cNvSpPr>
          <p:nvPr>
            <p:ph type="pic" idx="10"/>
          </p:nvPr>
        </p:nvSpPr>
        <p:spPr>
          <a:xfrm>
            <a:off x="0" y="0"/>
            <a:ext cx="9144000" cy="4724401"/>
          </a:xfrm>
          <a:solidFill>
            <a:schemeClr val="accent3">
              <a:lumMod val="75000"/>
            </a:schemeClr>
          </a:solidFill>
        </p:spPr>
        <p:txBody>
          <a:bodyPr/>
          <a:lstStyle>
            <a:lvl1pPr marL="0" indent="0">
              <a:buNone/>
              <a:defRPr sz="3200">
                <a:solidFill>
                  <a:schemeClr val="tx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20"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21"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22"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1956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724402"/>
          </a:xfrm>
          <a:prstGeom prst="rect">
            <a:avLst/>
          </a:prstGeom>
        </p:spPr>
      </p:pic>
      <p:sp>
        <p:nvSpPr>
          <p:cNvPr id="16"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7"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38385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pos="432">
          <p15:clr>
            <a:srgbClr val="FBAE40"/>
          </p15:clr>
        </p15:guide>
        <p15:guide id="3" pos="5328">
          <p15:clr>
            <a:srgbClr val="FBAE40"/>
          </p15:clr>
        </p15:guide>
        <p15:guide id="4" orient="horz" pos="3168">
          <p15:clr>
            <a:srgbClr val="FBAE40"/>
          </p15:clr>
        </p15:guide>
        <p15:guide id="5" orient="horz" pos="2064">
          <p15:clr>
            <a:srgbClr val="FBAE40"/>
          </p15:clr>
        </p15:guide>
        <p15:guide id="6" orient="horz" pos="3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24402"/>
          </a:xfrm>
          <a:prstGeom prst="rect">
            <a:avLst/>
          </a:prstGeom>
          <a:noFill/>
          <a:ln>
            <a:noFill/>
          </a:ln>
        </p:spPr>
      </p:pic>
      <p:sp>
        <p:nvSpPr>
          <p:cNvPr id="15"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6"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0898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0"/>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02135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4724401"/>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6085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a:ext>
            </a:extLst>
          </a:blip>
          <a:srcRect/>
          <a:stretch/>
        </p:blipFill>
        <p:spPr>
          <a:xfrm>
            <a:off x="0" y="0"/>
            <a:ext cx="9149899" cy="4727448"/>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854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2064">
          <p15:clr>
            <a:srgbClr val="FBAE40"/>
          </p15:clr>
        </p15:guide>
        <p15:guide id="3" orient="horz" pos="3168">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92" t="28786" r="-92" b="2326"/>
          <a:stretch/>
        </p:blipFill>
        <p:spPr>
          <a:xfrm>
            <a:off x="0" y="-4414"/>
            <a:ext cx="9152408" cy="4728815"/>
          </a:xfrm>
          <a:prstGeom prst="rect">
            <a:avLst/>
          </a:prstGeom>
        </p:spPr>
      </p:pic>
      <p:sp>
        <p:nvSpPr>
          <p:cNvPr id="12" name="Title 1"/>
          <p:cNvSpPr>
            <a:spLocks noGrp="1"/>
          </p:cNvSpPr>
          <p:nvPr>
            <p:ph type="ctrTitle" hasCustomPrompt="1"/>
          </p:nvPr>
        </p:nvSpPr>
        <p:spPr>
          <a:xfrm>
            <a:off x="685800" y="3276600"/>
            <a:ext cx="7772400" cy="1447801"/>
          </a:xfrm>
        </p:spPr>
        <p:txBody>
          <a:bodyPr/>
          <a:lstStyle>
            <a:lvl1pPr>
              <a:defRPr>
                <a:solidFill>
                  <a:srgbClr val="FFFFFF"/>
                </a:solidFill>
              </a:defRPr>
            </a:lvl1pPr>
          </a:lstStyle>
          <a:p>
            <a:r>
              <a:rPr lang="en-US" dirty="0"/>
              <a:t>SECTION TITLE</a:t>
            </a:r>
          </a:p>
        </p:txBody>
      </p:sp>
      <p:sp>
        <p:nvSpPr>
          <p:cNvPr id="13" name="Subtitle 2"/>
          <p:cNvSpPr>
            <a:spLocks noGrp="1"/>
          </p:cNvSpPr>
          <p:nvPr>
            <p:ph type="subTitle" idx="1" hasCustomPrompt="1"/>
          </p:nvPr>
        </p:nvSpPr>
        <p:spPr>
          <a:xfrm>
            <a:off x="685800" y="5043709"/>
            <a:ext cx="77724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7568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976">
          <p15:clr>
            <a:srgbClr val="FBAE40"/>
          </p15:clr>
        </p15:guide>
        <p15:guide id="2" orient="horz" pos="3168">
          <p15:clr>
            <a:srgbClr val="FBAE40"/>
          </p15:clr>
        </p15:guide>
        <p15:guide id="3" orient="horz" pos="2064">
          <p15:clr>
            <a:srgbClr val="FBAE40"/>
          </p15:clr>
        </p15:guide>
        <p15:guide id="4" orient="horz" pos="3600">
          <p15:clr>
            <a:srgbClr val="FBAE40"/>
          </p15:clr>
        </p15:guide>
        <p15:guide id="5" pos="432">
          <p15:clr>
            <a:srgbClr val="FBAE40"/>
          </p15:clr>
        </p15:guide>
        <p15:guide id="6" pos="532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Generic 1">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304800"/>
            <a:ext cx="8229600" cy="1066800"/>
          </a:xfrm>
        </p:spPr>
        <p:txBody>
          <a:bodyPr/>
          <a:lstStyle/>
          <a:p>
            <a:r>
              <a:rPr lang="en-US" dirty="0"/>
              <a:t>CLICK TO EDIT MASTER TITLE STYLE</a:t>
            </a:r>
          </a:p>
        </p:txBody>
      </p:sp>
      <p:sp>
        <p:nvSpPr>
          <p:cNvPr id="16" name="Content Placeholder 5"/>
          <p:cNvSpPr>
            <a:spLocks noGrp="1"/>
          </p:cNvSpPr>
          <p:nvPr>
            <p:ph sz="quarter" idx="13"/>
          </p:nvPr>
        </p:nvSpPr>
        <p:spPr>
          <a:xfrm>
            <a:off x="457200" y="1600200"/>
            <a:ext cx="8229600" cy="4572000"/>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7"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8362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2" pos="288">
          <p15:clr>
            <a:srgbClr val="FBAE40"/>
          </p15:clr>
        </p15:guide>
        <p15:guide id="3" pos="5472">
          <p15:clr>
            <a:srgbClr val="FBAE40"/>
          </p15:clr>
        </p15:guide>
        <p15:guide id="4" orient="horz" pos="3888">
          <p15:clr>
            <a:srgbClr val="FBAE40"/>
          </p15:clr>
        </p15:guide>
        <p15:guide id="6" orient="horz" pos="10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3979" b="40347"/>
          <a:stretch/>
        </p:blipFill>
        <p:spPr bwMode="auto">
          <a:xfrm>
            <a:off x="0" y="4419600"/>
            <a:ext cx="9144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7" name="Content Placeholder 5"/>
          <p:cNvSpPr>
            <a:spLocks noGrp="1"/>
          </p:cNvSpPr>
          <p:nvPr>
            <p:ph sz="quarter" idx="13"/>
          </p:nvPr>
        </p:nvSpPr>
        <p:spPr>
          <a:xfrm>
            <a:off x="457200" y="16002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592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1"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118217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4648200" y="0"/>
            <a:ext cx="4495800" cy="6172200"/>
          </a:xfrm>
          <a:prstGeom prst="rect">
            <a:avLst/>
          </a:prstGeom>
        </p:spPr>
      </p:pic>
      <p:sp>
        <p:nvSpPr>
          <p:cNvPr id="2" name="Title 1"/>
          <p:cNvSpPr>
            <a:spLocks noGrp="1"/>
          </p:cNvSpPr>
          <p:nvPr>
            <p:ph type="title" hasCustomPrompt="1"/>
          </p:nvPr>
        </p:nvSpPr>
        <p:spPr>
          <a:xfrm>
            <a:off x="457200" y="304800"/>
            <a:ext cx="4038600" cy="1066800"/>
          </a:xfrm>
        </p:spPr>
        <p:txBody>
          <a:bodyPr>
            <a:noAutofit/>
          </a:bodyPr>
          <a:lstStyle>
            <a:lvl1pPr>
              <a:defRPr sz="2800"/>
            </a:lvl1pPr>
          </a:lstStyle>
          <a:p>
            <a:r>
              <a:rPr lang="en-US" dirty="0"/>
              <a:t>CLICK TO EDIT MASTER TITLE STYLE</a:t>
            </a:r>
          </a:p>
        </p:txBody>
      </p:sp>
      <p:sp>
        <p:nvSpPr>
          <p:cNvPr id="5" name="Content Placeholder 4"/>
          <p:cNvSpPr>
            <a:spLocks noGrp="1"/>
          </p:cNvSpPr>
          <p:nvPr>
            <p:ph sz="quarter" idx="13"/>
          </p:nvPr>
        </p:nvSpPr>
        <p:spPr>
          <a:xfrm>
            <a:off x="457200" y="1600200"/>
            <a:ext cx="4038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4166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57200" y="1600200"/>
            <a:ext cx="4038600" cy="45720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4659086" y="0"/>
            <a:ext cx="4504208" cy="6172200"/>
          </a:xfrm>
          <a:prstGeom prst="rect">
            <a:avLst/>
          </a:prstGeom>
        </p:spPr>
      </p:pic>
    </p:spTree>
    <p:extLst>
      <p:ext uri="{BB962C8B-B14F-4D97-AF65-F5344CB8AC3E}">
        <p14:creationId xmlns:p14="http://schemas.microsoft.com/office/powerpoint/2010/main" val="29483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34969" t="10086" r="15817"/>
          <a:stretch/>
        </p:blipFill>
        <p:spPr>
          <a:xfrm>
            <a:off x="0" y="0"/>
            <a:ext cx="4504208" cy="6172200"/>
          </a:xfrm>
          <a:prstGeom prst="rect">
            <a:avLst/>
          </a:prstGeom>
        </p:spPr>
      </p:pic>
    </p:spTree>
    <p:extLst>
      <p:ext uri="{BB962C8B-B14F-4D97-AF65-F5344CB8AC3E}">
        <p14:creationId xmlns:p14="http://schemas.microsoft.com/office/powerpoint/2010/main" val="34349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7000" contrast="35000"/>
                    </a14:imgEffect>
                  </a14:imgLayer>
                </a14:imgProps>
              </a:ext>
              <a:ext uri="{28A0092B-C50C-407E-A947-70E740481C1C}">
                <a14:useLocalDpi xmlns:a14="http://schemas.microsoft.com/office/drawing/2010/main"/>
              </a:ext>
            </a:extLst>
          </a:blip>
          <a:srcRect/>
          <a:stretch/>
        </p:blipFill>
        <p:spPr>
          <a:xfrm>
            <a:off x="0" y="0"/>
            <a:ext cx="4495800" cy="6172200"/>
          </a:xfrm>
          <a:prstGeom prst="rect">
            <a:avLst/>
          </a:prstGeom>
        </p:spPr>
      </p:pic>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6" name="Content Placeholder 5"/>
          <p:cNvSpPr>
            <a:spLocks noGrp="1"/>
          </p:cNvSpPr>
          <p:nvPr>
            <p:ph sz="quarter" idx="13"/>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97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464820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57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95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832">
          <p15:clr>
            <a:srgbClr val="FBAE40"/>
          </p15:clr>
        </p15:guide>
        <p15:guide id="2" pos="29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0" y="304800"/>
            <a:ext cx="4038600" cy="1066800"/>
          </a:xfrm>
        </p:spPr>
        <p:txBody>
          <a:bodyPr>
            <a:normAutofit/>
          </a:bodyPr>
          <a:lstStyle>
            <a:lvl1pPr>
              <a:defRPr sz="2800"/>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0580405D-A643-224E-BD86-D482C39E2277}" type="slidenum">
              <a:rPr lang="en-US" smtClean="0"/>
              <a:pPr/>
              <a:t>‹#›</a:t>
            </a:fld>
            <a:endParaRPr lang="en-US" dirty="0"/>
          </a:p>
        </p:txBody>
      </p:sp>
      <p:sp>
        <p:nvSpPr>
          <p:cNvPr id="9" name="Picture Placeholder 8"/>
          <p:cNvSpPr>
            <a:spLocks noGrp="1"/>
          </p:cNvSpPr>
          <p:nvPr>
            <p:ph type="pic" sz="quarter" idx="13"/>
          </p:nvPr>
        </p:nvSpPr>
        <p:spPr>
          <a:xfrm>
            <a:off x="0" y="-2"/>
            <a:ext cx="4495800" cy="6172201"/>
          </a:xfrm>
          <a:solidFill>
            <a:schemeClr val="accent3">
              <a:lumMod val="75000"/>
            </a:schemeClr>
          </a:solidFill>
        </p:spPr>
        <p:txBody>
          <a:bodyPr/>
          <a:lstStyle>
            <a:lvl1pPr>
              <a:defRPr>
                <a:solidFill>
                  <a:schemeClr val="tx1">
                    <a:lumMod val="20000"/>
                    <a:lumOff val="80000"/>
                  </a:schemeClr>
                </a:solidFill>
              </a:defRPr>
            </a:lvl1pPr>
          </a:lstStyle>
          <a:p>
            <a:endParaRPr lang="en-US" dirty="0"/>
          </a:p>
        </p:txBody>
      </p:sp>
      <p:sp>
        <p:nvSpPr>
          <p:cNvPr id="8"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5" name="Content Placeholder 4"/>
          <p:cNvSpPr>
            <a:spLocks noGrp="1"/>
          </p:cNvSpPr>
          <p:nvPr>
            <p:ph sz="quarter" idx="14"/>
          </p:nvPr>
        </p:nvSpPr>
        <p:spPr>
          <a:xfrm>
            <a:off x="4648200" y="16002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13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2928">
          <p15:clr>
            <a:srgbClr val="FBAE40"/>
          </p15:clr>
        </p15:guide>
        <p15:guide id="2" pos="28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a:xfrm>
            <a:off x="457200" y="6356350"/>
            <a:ext cx="7315200" cy="365125"/>
          </a:xfrm>
        </p:spPr>
        <p:txBody>
          <a:bodyPr/>
          <a:lstStyle/>
          <a:p>
            <a:r>
              <a:rPr lang="en-US" dirty="0"/>
              <a:t>2017 Coastal Master Plan</a:t>
            </a:r>
          </a:p>
        </p:txBody>
      </p:sp>
      <p:sp>
        <p:nvSpPr>
          <p:cNvPr id="5"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
        <p:nvSpPr>
          <p:cNvPr id="6" name="Picture Placeholder 4"/>
          <p:cNvSpPr>
            <a:spLocks noGrp="1"/>
          </p:cNvSpPr>
          <p:nvPr>
            <p:ph type="pic" sz="quarter" idx="13"/>
          </p:nvPr>
        </p:nvSpPr>
        <p:spPr>
          <a:xfrm>
            <a:off x="0" y="1600200"/>
            <a:ext cx="9144000" cy="3502025"/>
          </a:xfrm>
          <a:solidFill>
            <a:schemeClr val="accent3">
              <a:lumMod val="75000"/>
            </a:schemeClr>
          </a:solidFill>
        </p:spPr>
      </p:sp>
    </p:spTree>
    <p:extLst>
      <p:ext uri="{BB962C8B-B14F-4D97-AF65-F5344CB8AC3E}">
        <p14:creationId xmlns:p14="http://schemas.microsoft.com/office/powerpoint/2010/main" val="19726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3216">
          <p15:clr>
            <a:srgbClr val="FBAE40"/>
          </p15:clr>
        </p15:guide>
        <p15:guide id="2" orient="horz" pos="33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a:t>2017 Coastal Master Plan</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53481"/>
            <a:ext cx="9144000" cy="3551919"/>
          </a:xfrm>
          <a:prstGeom prst="rect">
            <a:avLst/>
          </a:prstGeom>
        </p:spPr>
      </p:pic>
      <p:sp>
        <p:nvSpPr>
          <p:cNvPr id="9" name="Text Placeholder 3"/>
          <p:cNvSpPr>
            <a:spLocks noGrp="1"/>
          </p:cNvSpPr>
          <p:nvPr>
            <p:ph type="body" sz="quarter" idx="12"/>
          </p:nvPr>
        </p:nvSpPr>
        <p:spPr>
          <a:xfrm>
            <a:off x="457200" y="5257800"/>
            <a:ext cx="8229600" cy="914399"/>
          </a:xfrm>
        </p:spPr>
        <p:txBody>
          <a:bodyPr/>
          <a:lstStyle/>
          <a:p>
            <a:pPr lvl="0"/>
            <a:r>
              <a:rPr lang="en-US"/>
              <a:t>Click to edit Master text styles</a:t>
            </a:r>
          </a:p>
        </p:txBody>
      </p:sp>
    </p:spTree>
    <p:extLst>
      <p:ext uri="{BB962C8B-B14F-4D97-AF65-F5344CB8AC3E}">
        <p14:creationId xmlns:p14="http://schemas.microsoft.com/office/powerpoint/2010/main" val="24805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3312">
          <p15:clr>
            <a:srgbClr val="FBAE40"/>
          </p15:clr>
        </p15:guide>
        <p15:guide id="2" orient="horz" pos="32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580405D-A643-224E-BD86-D482C39E2277}" type="slidenum">
              <a:rPr lang="en-US" smtClean="0"/>
              <a:pPr/>
              <a:t>‹#›</a:t>
            </a:fld>
            <a:endParaRPr lang="en-US" dirty="0"/>
          </a:p>
        </p:txBody>
      </p:sp>
      <p:sp>
        <p:nvSpPr>
          <p:cNvPr id="6"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
        <p:nvSpPr>
          <p:cNvPr id="7" name="Title 1"/>
          <p:cNvSpPr>
            <a:spLocks noGrp="1"/>
          </p:cNvSpPr>
          <p:nvPr>
            <p:ph type="title" hasCustomPrompt="1"/>
          </p:nvPr>
        </p:nvSpPr>
        <p:spPr>
          <a:xfrm>
            <a:off x="457200" y="304800"/>
            <a:ext cx="8229600" cy="1066800"/>
          </a:xfrm>
        </p:spPr>
        <p:txBody>
          <a:bodyPr/>
          <a:lstStyle/>
          <a:p>
            <a:r>
              <a:rPr lang="en-US" dirty="0"/>
              <a:t>CLICK TO EDIT MASTER TITLE STYLE</a:t>
            </a:r>
          </a:p>
        </p:txBody>
      </p:sp>
    </p:spTree>
    <p:extLst>
      <p:ext uri="{BB962C8B-B14F-4D97-AF65-F5344CB8AC3E}">
        <p14:creationId xmlns:p14="http://schemas.microsoft.com/office/powerpoint/2010/main" val="10192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2256">
          <p15:clr>
            <a:srgbClr val="FBAE40"/>
          </p15:clr>
        </p15:guide>
        <p15:guide id="2" orient="horz" pos="1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586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9"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01255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6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pPr defTabSz="457200"/>
            <a:endParaRPr lang="en-US" dirty="0">
              <a:solidFill>
                <a:srgbClr val="3D3D3D"/>
              </a:solidFill>
            </a:endParaRPr>
          </a:p>
        </p:txBody>
      </p:sp>
      <p:sp>
        <p:nvSpPr>
          <p:cNvPr id="8" name="Picture Placeholder 2"/>
          <p:cNvSpPr>
            <a:spLocks noGrp="1"/>
          </p:cNvSpPr>
          <p:nvPr>
            <p:ph type="pic" idx="10"/>
          </p:nvPr>
        </p:nvSpPr>
        <p:spPr>
          <a:xfrm>
            <a:off x="0" y="0"/>
            <a:ext cx="9144000" cy="6858000"/>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6480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5"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278838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3048000" cy="1295400"/>
          </a:xfrm>
        </p:spPr>
        <p:txBody>
          <a:bodyPr anchor="b">
            <a:noAutofit/>
          </a:bodyPr>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457200" y="1752600"/>
            <a:ext cx="3048000"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3"/>
          </p:nvPr>
        </p:nvSpPr>
        <p:spPr>
          <a:xfrm>
            <a:off x="3657600" y="304800"/>
            <a:ext cx="5029200" cy="58674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48186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1104">
          <p15:clr>
            <a:srgbClr val="FBAE40"/>
          </p15:clr>
        </p15:guide>
        <p15:guide id="2" pos="2208">
          <p15:clr>
            <a:srgbClr val="FBAE40"/>
          </p15:clr>
        </p15:guide>
        <p15:guide id="3" pos="23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52600" y="4501356"/>
            <a:ext cx="5562600" cy="451644"/>
          </a:xfrm>
        </p:spPr>
        <p:txBody>
          <a:bodyPr anchor="b">
            <a:noAutofit/>
          </a:bodyPr>
          <a:lstStyle>
            <a:lvl1pPr algn="l">
              <a:defRPr sz="22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52600" y="304800"/>
            <a:ext cx="5562600" cy="4044156"/>
          </a:xfrm>
          <a:solidFill>
            <a:schemeClr val="accent3">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52600" y="5105400"/>
            <a:ext cx="5562600" cy="10668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5"/>
          <p:cNvSpPr>
            <a:spLocks noGrp="1"/>
          </p:cNvSpPr>
          <p:nvPr>
            <p:ph type="sldNum" sz="quarter" idx="12"/>
          </p:nvPr>
        </p:nvSpPr>
        <p:spPr>
          <a:xfrm>
            <a:off x="7772400" y="6356350"/>
            <a:ext cx="914400" cy="365125"/>
          </a:xfrm>
        </p:spPr>
        <p:txBody>
          <a:bodyPr/>
          <a:lstStyle/>
          <a:p>
            <a:fld id="{0580405D-A643-224E-BD86-D482C39E2277}" type="slidenum">
              <a:rPr lang="en-US" smtClean="0"/>
              <a:pPr/>
              <a:t>‹#›</a:t>
            </a:fld>
            <a:endParaRPr lang="en-US" dirty="0"/>
          </a:p>
        </p:txBody>
      </p:sp>
      <p:sp>
        <p:nvSpPr>
          <p:cNvPr id="10" name="Footer Placeholder 4"/>
          <p:cNvSpPr>
            <a:spLocks noGrp="1"/>
          </p:cNvSpPr>
          <p:nvPr>
            <p:ph type="ftr" sz="quarter" idx="11"/>
          </p:nvPr>
        </p:nvSpPr>
        <p:spPr>
          <a:xfrm>
            <a:off x="457200" y="6356189"/>
            <a:ext cx="7315200"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8114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pos="1104">
          <p15:clr>
            <a:srgbClr val="FBAE40"/>
          </p15:clr>
        </p15:guide>
        <p15:guide id="2" pos="4608">
          <p15:clr>
            <a:srgbClr val="FBAE40"/>
          </p15:clr>
        </p15:guide>
        <p15:guide id="3" orient="horz" pos="2736">
          <p15:clr>
            <a:srgbClr val="FBAE40"/>
          </p15:clr>
        </p15:guide>
        <p15:guide id="4" orient="horz" pos="3120">
          <p15:clr>
            <a:srgbClr val="FBAE40"/>
          </p15:clr>
        </p15:guide>
        <p15:guide id="5" orient="horz" pos="3216">
          <p15:clr>
            <a:srgbClr val="FBAE40"/>
          </p15:clr>
        </p15:guide>
        <p15:guide id="6" orient="horz" pos="28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7" name="Rectangle 16"/>
          <p:cNvSpPr/>
          <p:nvPr userDrawn="1"/>
        </p:nvSpPr>
        <p:spPr>
          <a:xfrm>
            <a:off x="0" y="-1"/>
            <a:ext cx="9144000" cy="6172201"/>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TextBox 17"/>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3" name="Rectangle 2"/>
          <p:cNvSpPr/>
          <p:nvPr userDrawn="1"/>
        </p:nvSpPr>
        <p:spPr>
          <a:xfrm>
            <a:off x="3629157" y="3124402"/>
            <a:ext cx="2261191" cy="609398"/>
          </a:xfrm>
          <a:prstGeom prst="rect">
            <a:avLst/>
          </a:prstGeom>
        </p:spPr>
        <p:txBody>
          <a:bodyPr wrap="square">
            <a:normAutofit/>
          </a:bodyPr>
          <a:lstStyle/>
          <a:p>
            <a:pPr algn="ctr" defTabSz="457200">
              <a:lnSpc>
                <a:spcPct val="140000"/>
              </a:lnSpc>
            </a:pPr>
            <a:r>
              <a:rPr lang="en-US" sz="2400" dirty="0">
                <a:solidFill>
                  <a:srgbClr val="5A5A5B"/>
                </a:solidFill>
              </a:rPr>
              <a:t>coastal.la.gov</a:t>
            </a:r>
          </a:p>
        </p:txBody>
      </p:sp>
      <p:pic>
        <p:nvPicPr>
          <p:cNvPr id="4" name="Picture 3"/>
          <p:cNvPicPr>
            <a:picLocks noChangeAspect="1"/>
          </p:cNvPicPr>
          <p:nvPr userDrawn="1"/>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aturation sat="40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253649" y="3239823"/>
            <a:ext cx="457200" cy="457200"/>
          </a:xfrm>
          <a:prstGeom prst="rect">
            <a:avLst/>
          </a:prstGeom>
        </p:spPr>
      </p:pic>
      <p:pic>
        <p:nvPicPr>
          <p:cNvPr id="12" name="Picture 3"/>
          <p:cNvPicPr>
            <a:picLocks noChangeAspect="1"/>
          </p:cNvPicPr>
          <p:nvPr userDrawn="1"/>
        </p:nvPicPr>
        <p:blipFill rotWithShape="1">
          <a:blip r:embed="rId6" cstate="print">
            <a:extLst>
              <a:ext uri="{28A0092B-C50C-407E-A947-70E740481C1C}">
                <a14:useLocalDpi xmlns:a14="http://schemas.microsoft.com/office/drawing/2010/main"/>
              </a:ext>
            </a:extLst>
          </a:blip>
          <a:srcRect t="-3978" b="28417"/>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1" name="Text Placeholder 13"/>
          <p:cNvSpPr>
            <a:spLocks noGrp="1"/>
          </p:cNvSpPr>
          <p:nvPr>
            <p:ph type="body" sz="quarter" idx="11" hasCustomPrompt="1"/>
          </p:nvPr>
        </p:nvSpPr>
        <p:spPr>
          <a:xfrm>
            <a:off x="1295400" y="6330117"/>
            <a:ext cx="6553200" cy="410655"/>
          </a:xfrm>
        </p:spPr>
        <p:txBody>
          <a:bodyPr>
            <a:normAutofit/>
          </a:bodyPr>
          <a:lstStyle>
            <a:lvl1pPr marL="0" indent="0" algn="ctr">
              <a:buNone/>
              <a:defRPr sz="1800" b="1">
                <a:solidFill>
                  <a:srgbClr val="FFFFFF"/>
                </a:solidFill>
                <a:latin typeface="+mn-lt"/>
              </a:defRPr>
            </a:lvl1pPr>
          </a:lstStyle>
          <a:p>
            <a:pPr lvl="0"/>
            <a:r>
              <a:rPr lang="en-US" dirty="0"/>
              <a:t>Presenter Name | Presentation Date</a:t>
            </a:r>
          </a:p>
        </p:txBody>
      </p:sp>
    </p:spTree>
    <p:extLst>
      <p:ext uri="{BB962C8B-B14F-4D97-AF65-F5344CB8AC3E}">
        <p14:creationId xmlns:p14="http://schemas.microsoft.com/office/powerpoint/2010/main" val="20660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432">
          <p15:clr>
            <a:srgbClr val="FBAE40"/>
          </p15:clr>
        </p15:guide>
        <p15:guide id="2" orient="horz" pos="2016">
          <p15:clr>
            <a:srgbClr val="FBAE40"/>
          </p15:clr>
        </p15:guide>
        <p15:guide id="3" orient="horz" pos="1392">
          <p15:clr>
            <a:srgbClr val="FBAE40"/>
          </p15:clr>
        </p15:guide>
        <p15:guide id="4" orient="horz" pos="2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5"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7" name="Rectangle 1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20"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
        <p:nvSpPr>
          <p:cNvPr id="21" name="TextBox 20"/>
          <p:cNvSpPr txBox="1"/>
          <p:nvPr userDrawn="1"/>
        </p:nvSpPr>
        <p:spPr>
          <a:xfrm>
            <a:off x="457199" y="4112231"/>
            <a:ext cx="8229601" cy="993169"/>
          </a:xfrm>
          <a:prstGeom prst="rect">
            <a:avLst/>
          </a:prstGeom>
          <a:noFill/>
        </p:spPr>
        <p:txBody>
          <a:bodyPr wrap="square" rtlCol="0">
            <a:normAutofit/>
          </a:bodyPr>
          <a:lstStyle/>
          <a:p>
            <a:pPr algn="ctr" defTabSz="457200">
              <a:lnSpc>
                <a:spcPct val="140000"/>
              </a:lnSpc>
            </a:pPr>
            <a:r>
              <a:rPr lang="en-US" sz="4000" dirty="0">
                <a:solidFill>
                  <a:srgbClr val="5A5A5B"/>
                </a:solidFill>
              </a:rPr>
              <a:t>QUESTIONS?</a:t>
            </a:r>
          </a:p>
        </p:txBody>
      </p:sp>
    </p:spTree>
    <p:extLst>
      <p:ext uri="{BB962C8B-B14F-4D97-AF65-F5344CB8AC3E}">
        <p14:creationId xmlns:p14="http://schemas.microsoft.com/office/powerpoint/2010/main" val="258976081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244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9"/>
          <p:cNvSpPr>
            <a:spLocks noGrp="1"/>
          </p:cNvSpPr>
          <p:nvPr>
            <p:ph type="body" sz="quarter" idx="10"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8" name="Rectangle 7"/>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400" b="1" spc="300" dirty="0">
                <a:solidFill>
                  <a:srgbClr val="747575"/>
                </a:solidFill>
              </a:rPr>
              <a:t>2017 COASTAL MASTER PLAN</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
        <p:nvSpPr>
          <p:cNvPr id="13" name="TextBox 12"/>
          <p:cNvSpPr txBox="1"/>
          <p:nvPr userDrawn="1"/>
        </p:nvSpPr>
        <p:spPr>
          <a:xfrm>
            <a:off x="457199" y="2209800"/>
            <a:ext cx="8229601" cy="993169"/>
          </a:xfrm>
          <a:prstGeom prst="rect">
            <a:avLst/>
          </a:prstGeom>
          <a:noFill/>
        </p:spPr>
        <p:txBody>
          <a:bodyPr wrap="square" rtlCol="0">
            <a:normAutofit/>
          </a:bodyPr>
          <a:lstStyle/>
          <a:p>
            <a:pPr algn="ctr" defTabSz="457200">
              <a:lnSpc>
                <a:spcPct val="140000"/>
              </a:lnSpc>
            </a:pPr>
            <a:r>
              <a:rPr lang="en-US" sz="4000" dirty="0">
                <a:solidFill>
                  <a:srgbClr val="FFFFFF"/>
                </a:solidFill>
              </a:rPr>
              <a:t>THANK YOU</a:t>
            </a:r>
          </a:p>
        </p:txBody>
      </p:sp>
    </p:spTree>
    <p:extLst>
      <p:ext uri="{BB962C8B-B14F-4D97-AF65-F5344CB8AC3E}">
        <p14:creationId xmlns:p14="http://schemas.microsoft.com/office/powerpoint/2010/main" val="155674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xmlns="">
        <p15:guide id="1" orient="horz" pos="432">
          <p15:clr>
            <a:srgbClr val="FBAE40"/>
          </p15:clr>
        </p15:guide>
        <p15:guide id="2" orient="horz" pos="2976">
          <p15:clr>
            <a:srgbClr val="FBAE40"/>
          </p15:clr>
        </p15:guide>
        <p15:guide id="3" orient="horz" pos="3360">
          <p15:clr>
            <a:srgbClr val="FBAE40"/>
          </p15:clr>
        </p15:guide>
        <p15:guide id="4" orient="horz" pos="3072">
          <p15:clr>
            <a:srgbClr val="FBAE40"/>
          </p15:clr>
        </p15:guide>
        <p15:guide id="5" pos="816">
          <p15:clr>
            <a:srgbClr val="FBAE40"/>
          </p15:clr>
        </p15:guide>
        <p15:guide id="6" pos="4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Title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4762831"/>
          </a:xfrm>
          <a:prstGeom prst="rect">
            <a:avLst/>
          </a:prstGeom>
          <a:noFill/>
          <a:ln>
            <a:noFill/>
          </a:ln>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a:t>Section title</a:t>
            </a:r>
          </a:p>
        </p:txBody>
      </p:sp>
      <p:sp>
        <p:nvSpPr>
          <p:cNvPr id="6" name="Slide Number Placeholder 5"/>
          <p:cNvSpPr>
            <a:spLocks noGrp="1"/>
          </p:cNvSpPr>
          <p:nvPr>
            <p:ph type="sldNum" sz="quarter" idx="12"/>
          </p:nvPr>
        </p:nvSpPr>
        <p:spPr/>
        <p:txBody>
          <a:bodyPr/>
          <a:lstStyle/>
          <a:p>
            <a:fld id="{0580405D-A643-224E-BD86-D482C39E2277}" type="slidenum">
              <a:rPr lang="en-US" smtClean="0"/>
              <a:pPr/>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subtitle</a:t>
            </a:r>
          </a:p>
        </p:txBody>
      </p:sp>
      <p:sp>
        <p:nvSpPr>
          <p:cNvPr id="11" name="Footer Placeholder 4"/>
          <p:cNvSpPr>
            <a:spLocks noGrp="1"/>
          </p:cNvSpPr>
          <p:nvPr>
            <p:ph type="ftr" sz="quarter" idx="11"/>
          </p:nvPr>
        </p:nvSpPr>
        <p:spPr>
          <a:xfrm>
            <a:off x="457199" y="6356189"/>
            <a:ext cx="7471317" cy="365125"/>
          </a:xfrm>
          <a:prstGeom prst="rect">
            <a:avLst/>
          </a:prstGeom>
        </p:spPr>
        <p:txBody>
          <a:bodyPr/>
          <a:lstStyle/>
          <a:p>
            <a:r>
              <a:rPr lang="en-US" dirty="0"/>
              <a:t>2017 Coastal Master Plan</a:t>
            </a:r>
          </a:p>
        </p:txBody>
      </p:sp>
    </p:spTree>
    <p:extLst>
      <p:ext uri="{BB962C8B-B14F-4D97-AF65-F5344CB8AC3E}">
        <p14:creationId xmlns:p14="http://schemas.microsoft.com/office/powerpoint/2010/main" val="36794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93" y="683846"/>
            <a:ext cx="9144000" cy="3634152"/>
          </a:xfrm>
          <a:prstGeom prst="rect">
            <a:avLst/>
          </a:prstGeom>
          <a:ln>
            <a:noFill/>
          </a:ln>
          <a:effectLst/>
        </p:spPr>
      </p:pic>
      <p:sp>
        <p:nvSpPr>
          <p:cNvPr id="3" name="Slide Number Placeholder 2"/>
          <p:cNvSpPr>
            <a:spLocks noGrp="1"/>
          </p:cNvSpPr>
          <p:nvPr>
            <p:ph type="sldNum" sz="quarter" idx="10"/>
          </p:nvPr>
        </p:nvSpPr>
        <p:spPr/>
        <p:txBody>
          <a:bodyPr/>
          <a:lstStyle/>
          <a:p>
            <a:pPr defTabSz="457200"/>
            <a:fld id="{0580405D-A643-224E-BD86-D482C39E2277}" type="slidenum">
              <a:rPr lang="en-US" smtClean="0"/>
              <a:pPr defTabSz="457200"/>
              <a:t>‹#›</a:t>
            </a:fld>
            <a:endParaRPr lang="en-US" dirty="0"/>
          </a:p>
        </p:txBody>
      </p:sp>
      <p:sp>
        <p:nvSpPr>
          <p:cNvPr id="4" name="Footer Placeholder 3"/>
          <p:cNvSpPr>
            <a:spLocks noGrp="1"/>
          </p:cNvSpPr>
          <p:nvPr>
            <p:ph type="ftr" sz="quarter" idx="11"/>
          </p:nvPr>
        </p:nvSpPr>
        <p:spPr/>
        <p:txBody>
          <a:bodyPr/>
          <a:lstStyle/>
          <a:p>
            <a:pPr defTabSz="457200"/>
            <a:r>
              <a:rPr lang="en-US" dirty="0"/>
              <a:t>2017 Coastal Master Plan</a:t>
            </a:r>
          </a:p>
        </p:txBody>
      </p:sp>
      <p:sp>
        <p:nvSpPr>
          <p:cNvPr id="6"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7" name="Rectangle 6"/>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spTree>
    <p:extLst>
      <p:ext uri="{BB962C8B-B14F-4D97-AF65-F5344CB8AC3E}">
        <p14:creationId xmlns:p14="http://schemas.microsoft.com/office/powerpoint/2010/main" val="329216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Full Bleed Image + Title Generic">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a:xfrm>
            <a:off x="7772400" y="6356350"/>
            <a:ext cx="914400" cy="365125"/>
          </a:xfrm>
        </p:spPr>
        <p:txBody>
          <a:bodyPr/>
          <a:lstStyle/>
          <a:p>
            <a:pPr defTabSz="457200"/>
            <a:fld id="{0580405D-A643-224E-BD86-D482C39E2277}" type="slidenum">
              <a:rPr lang="en-US" smtClean="0"/>
              <a:pPr defTabSz="457200"/>
              <a:t>‹#›</a:t>
            </a:fld>
            <a:endParaRPr lang="en-US" dirty="0"/>
          </a:p>
        </p:txBody>
      </p:sp>
      <p:sp>
        <p:nvSpPr>
          <p:cNvPr id="10" name="Footer Placeholder 3"/>
          <p:cNvSpPr>
            <a:spLocks noGrp="1"/>
          </p:cNvSpPr>
          <p:nvPr>
            <p:ph type="ftr" sz="quarter" idx="11"/>
          </p:nvPr>
        </p:nvSpPr>
        <p:spPr>
          <a:xfrm>
            <a:off x="457200" y="6356350"/>
            <a:ext cx="7315200" cy="365125"/>
          </a:xfrm>
        </p:spPr>
        <p:txBody>
          <a:bodyPr/>
          <a:lstStyle/>
          <a:p>
            <a:pPr defTabSz="457200"/>
            <a:r>
              <a:rPr lang="en-US" dirty="0"/>
              <a:t>2017 Coastal Master Plan</a:t>
            </a:r>
          </a:p>
        </p:txBody>
      </p:sp>
      <p:sp>
        <p:nvSpPr>
          <p:cNvPr id="11" name="Text Placeholder 9"/>
          <p:cNvSpPr>
            <a:spLocks noGrp="1"/>
          </p:cNvSpPr>
          <p:nvPr>
            <p:ph type="body" sz="quarter" idx="12" hasCustomPrompt="1"/>
          </p:nvPr>
        </p:nvSpPr>
        <p:spPr>
          <a:xfrm>
            <a:off x="1295400" y="4876800"/>
            <a:ext cx="6553200" cy="457201"/>
          </a:xfrm>
        </p:spPr>
        <p:txBody>
          <a:bodyPr anchor="ctr">
            <a:normAutofit/>
          </a:bodyPr>
          <a:lstStyle>
            <a:lvl1pPr marL="0" indent="0" algn="ctr">
              <a:buNone/>
              <a:defRPr sz="1800" b="1">
                <a:solidFill>
                  <a:schemeClr val="tx1"/>
                </a:solidFill>
                <a:latin typeface="+mn-lt"/>
              </a:defRPr>
            </a:lvl1pPr>
          </a:lstStyle>
          <a:p>
            <a:pPr lvl="0"/>
            <a:r>
              <a:rPr lang="en-US" dirty="0"/>
              <a:t>Presenter Name | Email Address</a:t>
            </a:r>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spc="300" dirty="0">
                <a:solidFill>
                  <a:srgbClr val="747575"/>
                </a:solidFill>
              </a:rPr>
              <a:t>2017 COASTAL MASTER PLAN</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24512" y="152400"/>
            <a:ext cx="500881" cy="457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2313" y="152400"/>
            <a:ext cx="457200" cy="457200"/>
          </a:xfrm>
          <a:prstGeom prst="rect">
            <a:avLst/>
          </a:prstGeom>
        </p:spPr>
      </p:pic>
      <p:pic>
        <p:nvPicPr>
          <p:cNvPr id="15" name="Picture Placeholder 12" descr="Current 100yr Depth P9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0" y="685800"/>
            <a:ext cx="9144000" cy="2847965"/>
          </a:xfrm>
          <a:prstGeom prst="rect">
            <a:avLst/>
          </a:prstGeom>
        </p:spPr>
      </p:pic>
    </p:spTree>
    <p:extLst>
      <p:ext uri="{BB962C8B-B14F-4D97-AF65-F5344CB8AC3E}">
        <p14:creationId xmlns:p14="http://schemas.microsoft.com/office/powerpoint/2010/main" val="422727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9/25/2017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9/25/2017</a:t>
            </a:fld>
            <a:endParaRPr lang="en-US" dirty="0"/>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dirty="0"/>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6B43858-9006-4A41-907E-C1B486AD08BF}" type="datetimeFigureOut">
              <a:rPr lang="en-US" smtClean="0">
                <a:solidFill>
                  <a:prstClr val="black">
                    <a:tint val="75000"/>
                  </a:prstClr>
                </a:solidFill>
              </a:rPr>
              <a:pPr defTabSz="457200"/>
              <a:t>9/25/2017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80C869-3D1C-A24C-BED2-D8FAFC7BCEB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21217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457200" y="304800"/>
            <a:ext cx="82296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772400" y="6356350"/>
            <a:ext cx="9144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580405D-A643-224E-BD86-D482C39E2277}" type="slidenum">
              <a:rPr lang="en-US" smtClean="0"/>
              <a:pPr defTabSz="457200"/>
              <a:t>‹#›</a:t>
            </a:fld>
            <a:endParaRPr lang="en-US" dirty="0"/>
          </a:p>
        </p:txBody>
      </p:sp>
      <p:sp>
        <p:nvSpPr>
          <p:cNvPr id="8" name="Footer Placeholder 4"/>
          <p:cNvSpPr>
            <a:spLocks noGrp="1"/>
          </p:cNvSpPr>
          <p:nvPr>
            <p:ph type="ftr" sz="quarter" idx="3"/>
          </p:nvPr>
        </p:nvSpPr>
        <p:spPr>
          <a:xfrm>
            <a:off x="457200" y="6356350"/>
            <a:ext cx="7315200" cy="365125"/>
          </a:xfrm>
          <a:prstGeom prst="rect">
            <a:avLst/>
          </a:prstGeom>
        </p:spPr>
        <p:txBody>
          <a:bodyPr vert="horz" lIns="91440" tIns="45720" rIns="91440" bIns="45720" rtlCol="0" anchor="ctr"/>
          <a:lstStyle>
            <a:lvl1pPr algn="l">
              <a:defRPr sz="1200">
                <a:solidFill>
                  <a:srgbClr val="FFFFFF"/>
                </a:solidFill>
              </a:defRPr>
            </a:lvl1pPr>
          </a:lstStyle>
          <a:p>
            <a:r>
              <a:rPr lang="en-US" dirty="0"/>
              <a:t>2017 Coastal Master Plan</a:t>
            </a:r>
          </a:p>
        </p:txBody>
      </p:sp>
    </p:spTree>
    <p:extLst>
      <p:ext uri="{BB962C8B-B14F-4D97-AF65-F5344CB8AC3E}">
        <p14:creationId xmlns:p14="http://schemas.microsoft.com/office/powerpoint/2010/main" val="16991270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457200" rtl="0" eaLnBrk="1" latinLnBrk="0" hangingPunct="1">
        <a:spcBef>
          <a:spcPct val="0"/>
        </a:spcBef>
        <a:buNone/>
        <a:defRPr sz="2800" b="1" kern="1200" cap="all" baseline="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1"/>
        </a:buClr>
        <a:buSzPct val="90000"/>
        <a:buFont typeface="Arial"/>
        <a:buChar char="•"/>
        <a:defRPr sz="2400" b="1" i="0" kern="1200">
          <a:solidFill>
            <a:schemeClr val="tx1"/>
          </a:solidFill>
          <a:latin typeface="+mn-lt"/>
          <a:ea typeface="+mn-ea"/>
          <a:cs typeface="Arial" charset="0"/>
        </a:defRPr>
      </a:lvl1pPr>
      <a:lvl2pPr marL="742950" indent="-285750" algn="l" defTabSz="457200" rtl="0" eaLnBrk="1" latinLnBrk="0" hangingPunct="1">
        <a:spcBef>
          <a:spcPct val="20000"/>
        </a:spcBef>
        <a:buClr>
          <a:schemeClr val="tx1"/>
        </a:buClr>
        <a:buFont typeface="Arial"/>
        <a:buChar char="–"/>
        <a:defRPr sz="2200" b="0" i="0" kern="1200">
          <a:solidFill>
            <a:schemeClr val="tx1"/>
          </a:solidFill>
          <a:latin typeface="+mn-lt"/>
          <a:ea typeface="+mn-ea"/>
          <a:cs typeface="Arial" charset="0"/>
        </a:defRPr>
      </a:lvl2pPr>
      <a:lvl3pPr marL="1143000" indent="-228600" algn="l" defTabSz="457200" rtl="0" eaLnBrk="1" latinLnBrk="0" hangingPunct="1">
        <a:spcBef>
          <a:spcPct val="20000"/>
        </a:spcBef>
        <a:buClr>
          <a:schemeClr val="tx1"/>
        </a:buClr>
        <a:buFont typeface="Arial"/>
        <a:buChar char="•"/>
        <a:defRPr sz="2000" b="0" i="0" kern="1200">
          <a:solidFill>
            <a:schemeClr val="tx1"/>
          </a:solidFill>
          <a:latin typeface="+mn-lt"/>
          <a:ea typeface="+mn-ea"/>
          <a:cs typeface="Arial" charset="0"/>
        </a:defRPr>
      </a:lvl3pPr>
      <a:lvl4pPr marL="1600200" indent="-228600" algn="l" defTabSz="457200" rtl="0" eaLnBrk="1" latinLnBrk="0" hangingPunct="1">
        <a:spcBef>
          <a:spcPct val="20000"/>
        </a:spcBef>
        <a:buClr>
          <a:schemeClr val="tx1"/>
        </a:buClr>
        <a:buFont typeface="Arial"/>
        <a:buChar char="–"/>
        <a:defRPr sz="1800" b="0" i="0" kern="1200">
          <a:solidFill>
            <a:schemeClr val="tx1"/>
          </a:solidFill>
          <a:latin typeface="+mn-lt"/>
          <a:ea typeface="+mn-ea"/>
          <a:cs typeface="Arial" charset="0"/>
        </a:defRPr>
      </a:lvl4pPr>
      <a:lvl5pPr marL="2057400" indent="-228600" algn="l" defTabSz="457200" rtl="0" eaLnBrk="1" latinLnBrk="0" hangingPunct="1">
        <a:spcBef>
          <a:spcPct val="20000"/>
        </a:spcBef>
        <a:buClr>
          <a:schemeClr val="tx1"/>
        </a:buClr>
        <a:buFont typeface="Arial"/>
        <a:buChar char="»"/>
        <a:defRPr sz="1600" b="0" i="0" kern="1200">
          <a:solidFill>
            <a:schemeClr val="tx1"/>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
          <p15:clr>
            <a:srgbClr val="F26B43"/>
          </p15:clr>
        </p15:guide>
        <p15:guide id="2" pos="5472">
          <p15:clr>
            <a:srgbClr val="F26B43"/>
          </p15:clr>
        </p15:guide>
        <p15:guide id="3" orient="horz" pos="192">
          <p15:clr>
            <a:srgbClr val="F26B43"/>
          </p15:clr>
        </p15:guide>
        <p15:guide id="4" orient="horz" pos="3888">
          <p15:clr>
            <a:srgbClr val="F26B43"/>
          </p15:clr>
        </p15:guide>
        <p15:guide id="5" orient="horz" pos="864">
          <p15:clr>
            <a:srgbClr val="F26B43"/>
          </p15:clr>
        </p15:guide>
        <p15:guide id="6"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54737"/>
            <a:ext cx="8015705" cy="1589432"/>
          </a:xfrm>
        </p:spPr>
        <p:txBody>
          <a:bodyPr/>
          <a:lstStyle/>
          <a:p>
            <a:r>
              <a:rPr lang="en-US" sz="4400" dirty="0" smtClean="0">
                <a:solidFill>
                  <a:srgbClr val="0D0D0D"/>
                </a:solidFill>
              </a:rPr>
              <a:t>Louisiana Flood Risk Coalition </a:t>
            </a:r>
            <a:endParaRPr lang="en-US" sz="4400" dirty="0">
              <a:solidFill>
                <a:srgbClr val="0D0D0D"/>
              </a:solidFill>
            </a:endParaRPr>
          </a:p>
        </p:txBody>
      </p:sp>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4526" y="1923406"/>
            <a:ext cx="2297661" cy="2297661"/>
          </a:xfrm>
          <a:prstGeom prst="rect">
            <a:avLst/>
          </a:prstGeom>
        </p:spPr>
      </p:pic>
      <p:sp>
        <p:nvSpPr>
          <p:cNvPr id="5" name="TextBox 4"/>
          <p:cNvSpPr txBox="1"/>
          <p:nvPr/>
        </p:nvSpPr>
        <p:spPr>
          <a:xfrm>
            <a:off x="695159" y="4530863"/>
            <a:ext cx="7716252" cy="1200329"/>
          </a:xfrm>
          <a:prstGeom prst="rect">
            <a:avLst/>
          </a:prstGeom>
          <a:noFill/>
        </p:spPr>
        <p:txBody>
          <a:bodyPr wrap="square" rtlCol="0">
            <a:spAutoFit/>
          </a:bodyPr>
          <a:lstStyle/>
          <a:p>
            <a:pPr algn="ctr"/>
            <a:r>
              <a:rPr lang="en-US" sz="2800" b="1" dirty="0" smtClean="0"/>
              <a:t>National Waterways Conference</a:t>
            </a:r>
            <a:endParaRPr lang="en-US" sz="2800" b="1" dirty="0" smtClean="0"/>
          </a:p>
          <a:p>
            <a:pPr algn="ctr"/>
            <a:r>
              <a:rPr lang="en-US" sz="2800" b="1" dirty="0" smtClean="0"/>
              <a:t>2017 Annual Meeting</a:t>
            </a:r>
          </a:p>
          <a:p>
            <a:pPr algn="ctr"/>
            <a:r>
              <a:rPr lang="en-US" sz="1400" b="1" dirty="0" smtClean="0"/>
              <a:t>St. Louis, MO</a:t>
            </a:r>
            <a:endParaRPr lang="en-US" sz="1200" b="1" dirty="0"/>
          </a:p>
        </p:txBody>
      </p:sp>
    </p:spTree>
    <p:extLst>
      <p:ext uri="{BB962C8B-B14F-4D97-AF65-F5344CB8AC3E}">
        <p14:creationId xmlns:p14="http://schemas.microsoft.com/office/powerpoint/2010/main" val="4293923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769441"/>
          </a:xfrm>
          <a:prstGeom prst="rect">
            <a:avLst/>
          </a:prstGeom>
          <a:noFill/>
        </p:spPr>
        <p:txBody>
          <a:bodyPr wrap="square" rtlCol="0">
            <a:spAutoFit/>
          </a:bodyPr>
          <a:lstStyle/>
          <a:p>
            <a:r>
              <a:rPr lang="en-US" sz="4400" dirty="0" smtClean="0"/>
              <a:t>Mitigation\Risk Reduction</a:t>
            </a:r>
            <a:endParaRPr lang="en-US" sz="3600" dirty="0"/>
          </a:p>
        </p:txBody>
      </p:sp>
      <p:sp>
        <p:nvSpPr>
          <p:cNvPr id="2" name="Rectangle 1"/>
          <p:cNvSpPr/>
          <p:nvPr/>
        </p:nvSpPr>
        <p:spPr>
          <a:xfrm>
            <a:off x="330010" y="1801299"/>
            <a:ext cx="8518358" cy="4708981"/>
          </a:xfrm>
          <a:prstGeom prst="rect">
            <a:avLst/>
          </a:prstGeom>
          <a:solidFill>
            <a:schemeClr val="accent6"/>
          </a:solidFill>
        </p:spPr>
        <p:txBody>
          <a:bodyPr wrap="square">
            <a:spAutoFit/>
          </a:bodyPr>
          <a:lstStyle/>
          <a:p>
            <a:pPr marL="342900" indent="-342900">
              <a:buFont typeface="Wingdings" pitchFamily="2" charset="2"/>
              <a:buChar char="Ø"/>
            </a:pPr>
            <a:r>
              <a:rPr lang="en-US" sz="2000" dirty="0" smtClean="0"/>
              <a:t>Reauthorization </a:t>
            </a:r>
            <a:r>
              <a:rPr lang="en-US" sz="2000" dirty="0"/>
              <a:t>should recognize the fiscal responsibility of investments in mitigation, including structural flood protection</a:t>
            </a:r>
            <a:r>
              <a:rPr lang="en-US" sz="2000" dirty="0" smtClean="0"/>
              <a:t>.</a:t>
            </a:r>
          </a:p>
          <a:p>
            <a:endParaRPr lang="en-US" sz="2000" dirty="0" smtClean="0"/>
          </a:p>
          <a:p>
            <a:pPr marL="342900" indent="-342900">
              <a:buFont typeface="Wingdings" pitchFamily="2" charset="2"/>
              <a:buChar char="Ø"/>
            </a:pPr>
            <a:r>
              <a:rPr lang="en-US" sz="2000" dirty="0" smtClean="0"/>
              <a:t>FEMA</a:t>
            </a:r>
            <a:r>
              <a:rPr lang="en-US" sz="2000" dirty="0"/>
              <a:t>, through its Levee Analysis Mapping Procedure (LAMP) does not adequately account for non-accredited levees and local zoning ordinances regarding elevation requirements in communities protected by coastal </a:t>
            </a:r>
            <a:r>
              <a:rPr lang="en-US" sz="2000" dirty="0" smtClean="0"/>
              <a:t>levees</a:t>
            </a:r>
          </a:p>
          <a:p>
            <a:pPr marL="1257300" lvl="2" indent="-342900">
              <a:buFont typeface="Wingdings" pitchFamily="2" charset="2"/>
              <a:buChar char="§"/>
            </a:pPr>
            <a:r>
              <a:rPr lang="en-US" sz="2000" dirty="0"/>
              <a:t>These factors reduce the risk of flooding and should be factors in determining rates.</a:t>
            </a:r>
          </a:p>
          <a:p>
            <a:endParaRPr lang="en-US" sz="2000" dirty="0" smtClean="0"/>
          </a:p>
          <a:p>
            <a:pPr marL="342900" indent="-342900">
              <a:buFont typeface="Wingdings" pitchFamily="2" charset="2"/>
              <a:buChar char="Ø"/>
            </a:pPr>
            <a:r>
              <a:rPr lang="en-US" sz="2000" dirty="0" smtClean="0"/>
              <a:t>FEMA </a:t>
            </a:r>
            <a:r>
              <a:rPr lang="en-US" sz="2000" dirty="0"/>
              <a:t>should recognize the difference between riverine and coastal levees within the LAMP process and allow for a new zone designation such as a new, </a:t>
            </a:r>
            <a:r>
              <a:rPr lang="en-US" sz="2000" dirty="0" smtClean="0"/>
              <a:t>AL-E</a:t>
            </a:r>
          </a:p>
          <a:p>
            <a:pPr marL="1257300" lvl="2" indent="-342900">
              <a:buFont typeface="Wingdings" pitchFamily="2" charset="2"/>
              <a:buChar char="§"/>
            </a:pPr>
            <a:r>
              <a:rPr lang="en-US" sz="2000" dirty="0" smtClean="0"/>
              <a:t>This </a:t>
            </a:r>
            <a:r>
              <a:rPr lang="en-US" sz="2000" dirty="0"/>
              <a:t>would recognize reduced residual risk and encourage the purchase of flood insurance accordingly. </a:t>
            </a:r>
          </a:p>
        </p:txBody>
      </p:sp>
    </p:spTree>
    <p:extLst>
      <p:ext uri="{BB962C8B-B14F-4D97-AF65-F5344CB8AC3E}">
        <p14:creationId xmlns:p14="http://schemas.microsoft.com/office/powerpoint/2010/main" val="1970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t>Mitigation</a:t>
            </a:r>
          </a:p>
        </p:txBody>
      </p:sp>
      <p:sp>
        <p:nvSpPr>
          <p:cNvPr id="8" name="TextBox 7"/>
          <p:cNvSpPr txBox="1"/>
          <p:nvPr/>
        </p:nvSpPr>
        <p:spPr>
          <a:xfrm>
            <a:off x="433136" y="1937506"/>
            <a:ext cx="8296823" cy="452431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2400" dirty="0" smtClean="0">
                <a:solidFill>
                  <a:schemeClr val="tx1"/>
                </a:solidFill>
              </a:rPr>
              <a:t>“Investment </a:t>
            </a:r>
            <a:r>
              <a:rPr lang="en-US" sz="2400" dirty="0">
                <a:solidFill>
                  <a:schemeClr val="tx1"/>
                </a:solidFill>
              </a:rPr>
              <a:t>before the disaster is imperative. The GAO report last year stressed a national mitigation strategy – to harmonize federal investments and incentivize private investments in that budget space</a:t>
            </a:r>
            <a:r>
              <a:rPr lang="en-US" sz="2400" dirty="0" smtClean="0">
                <a:solidFill>
                  <a:schemeClr val="tx1"/>
                </a:solidFill>
              </a:rPr>
              <a:t>.”, Roy Wright, FEMA</a:t>
            </a:r>
          </a:p>
          <a:p>
            <a:pPr algn="just"/>
            <a:endParaRPr lang="en-US" sz="2400" dirty="0">
              <a:solidFill>
                <a:schemeClr val="tx1"/>
              </a:solidFill>
            </a:endParaRPr>
          </a:p>
          <a:p>
            <a:pPr marL="342900" indent="-342900" algn="just">
              <a:buFont typeface="Wingdings" pitchFamily="2" charset="2"/>
              <a:buChar char="Ø"/>
            </a:pPr>
            <a:r>
              <a:rPr lang="en-US" sz="2400" dirty="0" smtClean="0">
                <a:solidFill>
                  <a:schemeClr val="tx1"/>
                </a:solidFill>
              </a:rPr>
              <a:t>It was said at a recent Congressional hearing that mitigation </a:t>
            </a:r>
            <a:r>
              <a:rPr lang="en-US" sz="2400" dirty="0">
                <a:solidFill>
                  <a:schemeClr val="tx1"/>
                </a:solidFill>
              </a:rPr>
              <a:t>investments cannot be overstated or </a:t>
            </a:r>
            <a:r>
              <a:rPr lang="en-US" sz="2400" dirty="0" smtClean="0">
                <a:solidFill>
                  <a:schemeClr val="tx1"/>
                </a:solidFill>
              </a:rPr>
              <a:t>under-looked.</a:t>
            </a:r>
          </a:p>
          <a:p>
            <a:pPr algn="just"/>
            <a:endParaRPr lang="en-US" sz="2400" dirty="0">
              <a:solidFill>
                <a:schemeClr val="tx1"/>
              </a:solidFill>
            </a:endParaRPr>
          </a:p>
          <a:p>
            <a:pPr marL="342900" indent="-342900" algn="just">
              <a:buFont typeface="Wingdings" pitchFamily="2" charset="2"/>
              <a:buChar char="Ø"/>
            </a:pPr>
            <a:r>
              <a:rPr lang="en-US" sz="2400" dirty="0">
                <a:solidFill>
                  <a:schemeClr val="tx1"/>
                </a:solidFill>
              </a:rPr>
              <a:t>GAO report indicated that for every one dollar in mitigating, a community realizes four in savings during disaster relief. </a:t>
            </a:r>
          </a:p>
          <a:p>
            <a:pPr algn="just"/>
            <a:endParaRPr lang="en-US" sz="2400" dirty="0">
              <a:solidFill>
                <a:schemeClr val="tx1"/>
              </a:solidFill>
            </a:endParaRPr>
          </a:p>
        </p:txBody>
      </p:sp>
    </p:spTree>
    <p:extLst>
      <p:ext uri="{BB962C8B-B14F-4D97-AF65-F5344CB8AC3E}">
        <p14:creationId xmlns:p14="http://schemas.microsoft.com/office/powerpoint/2010/main" val="27589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2530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Title 6"/>
          <p:cNvSpPr>
            <a:spLocks noGrp="1"/>
          </p:cNvSpPr>
          <p:nvPr>
            <p:ph type="title"/>
          </p:nvPr>
        </p:nvSpPr>
        <p:spPr>
          <a:xfrm>
            <a:off x="457200" y="110066"/>
            <a:ext cx="8229600" cy="1143000"/>
          </a:xfrm>
        </p:spPr>
        <p:txBody>
          <a:bodyPr>
            <a:normAutofit/>
          </a:bodyPr>
          <a:lstStyle/>
          <a:p>
            <a:r>
              <a:rPr lang="en-US" b="1" dirty="0" smtClean="0">
                <a:solidFill>
                  <a:schemeClr val="bg1"/>
                </a:solidFill>
              </a:rPr>
              <a:t>LAMP</a:t>
            </a:r>
            <a:endParaRPr lang="en-US" b="1" dirty="0">
              <a:solidFill>
                <a:schemeClr val="bg1"/>
              </a:solidFill>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254" y="76200"/>
            <a:ext cx="9122767" cy="641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315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12" y="100106"/>
            <a:ext cx="7982093" cy="615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43695" y="6327463"/>
            <a:ext cx="5892036" cy="400110"/>
          </a:xfrm>
          <a:prstGeom prst="rect">
            <a:avLst/>
          </a:prstGeom>
          <a:noFill/>
        </p:spPr>
        <p:txBody>
          <a:bodyPr wrap="square" rtlCol="0">
            <a:spAutoFit/>
          </a:bodyPr>
          <a:lstStyle/>
          <a:p>
            <a:r>
              <a:rPr lang="en-US" sz="2000" b="1" dirty="0"/>
              <a:t>Presidential Flood Disasters since 1965 – black to red</a:t>
            </a:r>
          </a:p>
        </p:txBody>
      </p:sp>
    </p:spTree>
    <p:extLst>
      <p:ext uri="{BB962C8B-B14F-4D97-AF65-F5344CB8AC3E}">
        <p14:creationId xmlns:p14="http://schemas.microsoft.com/office/powerpoint/2010/main" val="2193334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8" name="TextBox 7"/>
          <p:cNvSpPr txBox="1"/>
          <p:nvPr/>
        </p:nvSpPr>
        <p:spPr>
          <a:xfrm>
            <a:off x="357511" y="1710625"/>
            <a:ext cx="8372450" cy="523220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endParaRPr lang="en-US" sz="2200" dirty="0" smtClean="0">
              <a:solidFill>
                <a:srgbClr val="000000"/>
              </a:solidFill>
            </a:endParaRPr>
          </a:p>
          <a:p>
            <a:pPr marL="342900" indent="-342900" algn="just">
              <a:buFont typeface="Wingdings" pitchFamily="2" charset="2"/>
              <a:buChar char="Ø"/>
            </a:pPr>
            <a:r>
              <a:rPr lang="en-US" sz="2200" dirty="0" smtClean="0">
                <a:solidFill>
                  <a:srgbClr val="000000"/>
                </a:solidFill>
              </a:rPr>
              <a:t>H.R.2246 </a:t>
            </a:r>
            <a:r>
              <a:rPr lang="en-US" sz="2200" u="sng" dirty="0" err="1" smtClean="0">
                <a:solidFill>
                  <a:srgbClr val="000000"/>
                </a:solidFill>
              </a:rPr>
              <a:t>Luetkemeyer</a:t>
            </a:r>
            <a:r>
              <a:rPr lang="en-US" sz="2200" dirty="0" smtClean="0">
                <a:solidFill>
                  <a:srgbClr val="000000"/>
                </a:solidFill>
              </a:rPr>
              <a:t> – Repeal mandatory Flood Insurance coverage req. for commercial Property, increase private capital and reinsurance</a:t>
            </a:r>
          </a:p>
          <a:p>
            <a:pPr algn="just"/>
            <a:endParaRPr lang="en-US" sz="2200" dirty="0" smtClean="0">
              <a:solidFill>
                <a:srgbClr val="000000"/>
              </a:solidFill>
            </a:endParaRPr>
          </a:p>
          <a:p>
            <a:pPr marL="342900" indent="-342900" algn="just">
              <a:buFont typeface="Wingdings" pitchFamily="2" charset="2"/>
              <a:buChar char="Ø"/>
            </a:pPr>
            <a:r>
              <a:rPr lang="en-US" sz="2200" dirty="0" smtClean="0">
                <a:solidFill>
                  <a:srgbClr val="000000"/>
                </a:solidFill>
              </a:rPr>
              <a:t>H.R.2874 	</a:t>
            </a:r>
            <a:r>
              <a:rPr lang="en-US" sz="2200" u="sng" dirty="0" smtClean="0">
                <a:solidFill>
                  <a:srgbClr val="000000"/>
                </a:solidFill>
              </a:rPr>
              <a:t>Duffy</a:t>
            </a:r>
            <a:r>
              <a:rPr lang="en-US" sz="2200" dirty="0" smtClean="0">
                <a:solidFill>
                  <a:srgbClr val="000000"/>
                </a:solidFill>
              </a:rPr>
              <a:t> - 21st </a:t>
            </a:r>
            <a:r>
              <a:rPr lang="en-US" sz="2200" dirty="0">
                <a:solidFill>
                  <a:srgbClr val="000000"/>
                </a:solidFill>
              </a:rPr>
              <a:t>Century Flood Reform </a:t>
            </a:r>
            <a:r>
              <a:rPr lang="en-US" sz="2200" dirty="0" smtClean="0">
                <a:solidFill>
                  <a:srgbClr val="000000"/>
                </a:solidFill>
              </a:rPr>
              <a:t>Act</a:t>
            </a:r>
          </a:p>
          <a:p>
            <a:pPr marL="342900" indent="-342900" algn="just">
              <a:buFont typeface="Wingdings" pitchFamily="2" charset="2"/>
              <a:buChar char="Ø"/>
            </a:pPr>
            <a:endParaRPr lang="en-US" sz="2200" dirty="0">
              <a:solidFill>
                <a:srgbClr val="000000"/>
              </a:solidFill>
            </a:endParaRPr>
          </a:p>
          <a:p>
            <a:pPr marL="342900" indent="-342900" algn="just">
              <a:buFont typeface="Wingdings" pitchFamily="2" charset="2"/>
              <a:buChar char="Ø"/>
            </a:pPr>
            <a:r>
              <a:rPr lang="en-US" sz="2200" dirty="0" smtClean="0">
                <a:solidFill>
                  <a:srgbClr val="000000"/>
                </a:solidFill>
              </a:rPr>
              <a:t>S.1368 </a:t>
            </a:r>
            <a:r>
              <a:rPr lang="en-US" sz="2200" u="sng" dirty="0" smtClean="0">
                <a:solidFill>
                  <a:srgbClr val="000000"/>
                </a:solidFill>
              </a:rPr>
              <a:t>Menendez</a:t>
            </a:r>
            <a:r>
              <a:rPr lang="en-US" sz="2200" dirty="0" smtClean="0">
                <a:solidFill>
                  <a:srgbClr val="000000"/>
                </a:solidFill>
              </a:rPr>
              <a:t> - </a:t>
            </a:r>
            <a:r>
              <a:rPr lang="en-US" sz="2200" dirty="0">
                <a:solidFill>
                  <a:srgbClr val="000000"/>
                </a:solidFill>
              </a:rPr>
              <a:t>Sustainable, Affordable, Fair, and Efficient (SAFE) National Flood Insurance Program Reauthorization Act of </a:t>
            </a:r>
            <a:r>
              <a:rPr lang="en-US" sz="2200" dirty="0" smtClean="0">
                <a:solidFill>
                  <a:srgbClr val="000000"/>
                </a:solidFill>
              </a:rPr>
              <a:t>2017</a:t>
            </a:r>
          </a:p>
          <a:p>
            <a:pPr marL="342900" indent="-342900" algn="just">
              <a:buFont typeface="Wingdings" pitchFamily="2" charset="2"/>
              <a:buChar char="Ø"/>
            </a:pPr>
            <a:endParaRPr lang="en-US" sz="2200" dirty="0">
              <a:solidFill>
                <a:srgbClr val="000000"/>
              </a:solidFill>
            </a:endParaRPr>
          </a:p>
          <a:p>
            <a:pPr marL="342900" indent="-342900" algn="just">
              <a:buFont typeface="Wingdings" pitchFamily="2" charset="2"/>
              <a:buChar char="Ø"/>
            </a:pPr>
            <a:r>
              <a:rPr lang="en-US" sz="2200" dirty="0" smtClean="0">
                <a:solidFill>
                  <a:srgbClr val="000000"/>
                </a:solidFill>
              </a:rPr>
              <a:t>S.1571 </a:t>
            </a:r>
            <a:r>
              <a:rPr lang="en-US" sz="2200" u="sng" dirty="0" smtClean="0">
                <a:solidFill>
                  <a:srgbClr val="000000"/>
                </a:solidFill>
              </a:rPr>
              <a:t>Crapo</a:t>
            </a:r>
            <a:r>
              <a:rPr lang="en-US" sz="2200" dirty="0" smtClean="0">
                <a:solidFill>
                  <a:srgbClr val="000000"/>
                </a:solidFill>
              </a:rPr>
              <a:t> - </a:t>
            </a:r>
            <a:r>
              <a:rPr lang="en-US" sz="2200" dirty="0">
                <a:solidFill>
                  <a:srgbClr val="000000"/>
                </a:solidFill>
              </a:rPr>
              <a:t>A bill to reauthorize the National Flood Insurance Program, and for other purposes</a:t>
            </a:r>
            <a:endParaRPr lang="en-US" sz="2200" dirty="0" smtClean="0">
              <a:solidFill>
                <a:srgbClr val="000000"/>
              </a:solidFill>
            </a:endParaRPr>
          </a:p>
          <a:p>
            <a:pPr algn="just"/>
            <a:endParaRPr lang="en-US" sz="2400" dirty="0">
              <a:solidFill>
                <a:srgbClr val="000000"/>
              </a:solidFill>
            </a:endParaRPr>
          </a:p>
          <a:p>
            <a:pPr algn="just"/>
            <a:endParaRPr lang="en-US" sz="2400" dirty="0">
              <a:solidFill>
                <a:srgbClr val="000000"/>
              </a:solidFill>
            </a:endParaRPr>
          </a:p>
        </p:txBody>
      </p:sp>
    </p:spTree>
    <p:extLst>
      <p:ext uri="{BB962C8B-B14F-4D97-AF65-F5344CB8AC3E}">
        <p14:creationId xmlns:p14="http://schemas.microsoft.com/office/powerpoint/2010/main" val="1413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139321"/>
          </a:xfrm>
          <a:prstGeom prst="rect">
            <a:avLst/>
          </a:prstGeom>
          <a:solidFill>
            <a:schemeClr val="accent6"/>
          </a:solidFill>
        </p:spPr>
        <p:txBody>
          <a:bodyPr wrap="square">
            <a:spAutoFit/>
          </a:bodyPr>
          <a:lstStyle/>
          <a:p>
            <a:pPr marL="342900" indent="-342900" algn="just">
              <a:buFont typeface="Wingdings" pitchFamily="2" charset="2"/>
              <a:buChar char="Ø"/>
            </a:pPr>
            <a:r>
              <a:rPr lang="en-US" sz="2000" dirty="0">
                <a:solidFill>
                  <a:srgbClr val="0070C0"/>
                </a:solidFill>
              </a:rPr>
              <a:t>H.R.2246 </a:t>
            </a:r>
            <a:r>
              <a:rPr lang="en-US" sz="2000" dirty="0" smtClean="0">
                <a:solidFill>
                  <a:srgbClr val="0070C0"/>
                </a:solidFill>
              </a:rPr>
              <a:t>	</a:t>
            </a:r>
            <a:r>
              <a:rPr lang="en-US" sz="2000" u="sng" dirty="0" err="1" smtClean="0">
                <a:solidFill>
                  <a:srgbClr val="0070C0"/>
                </a:solidFill>
              </a:rPr>
              <a:t>Luetkemeyer</a:t>
            </a:r>
            <a:r>
              <a:rPr lang="en-US" sz="2000" dirty="0" smtClean="0">
                <a:solidFill>
                  <a:srgbClr val="0070C0"/>
                </a:solidFill>
              </a:rPr>
              <a:t> </a:t>
            </a:r>
            <a:r>
              <a:rPr lang="en-US" sz="2000" dirty="0">
                <a:solidFill>
                  <a:srgbClr val="0070C0"/>
                </a:solidFill>
              </a:rPr>
              <a:t>– Repeal mandatory Flood Insurance </a:t>
            </a:r>
            <a:r>
              <a:rPr lang="en-US" sz="2000" dirty="0" smtClean="0">
                <a:solidFill>
                  <a:srgbClr val="0070C0"/>
                </a:solidFill>
              </a:rPr>
              <a:t>			coverage req. for </a:t>
            </a:r>
            <a:r>
              <a:rPr lang="en-US" sz="2000" dirty="0">
                <a:solidFill>
                  <a:srgbClr val="0070C0"/>
                </a:solidFill>
              </a:rPr>
              <a:t>commercial Property, increase private </a:t>
            </a:r>
            <a:r>
              <a:rPr lang="en-US" sz="2000" dirty="0" smtClean="0">
                <a:solidFill>
                  <a:srgbClr val="0070C0"/>
                </a:solidFill>
              </a:rPr>
              <a:t>			capital </a:t>
            </a:r>
            <a:r>
              <a:rPr lang="en-US" sz="2000" dirty="0">
                <a:solidFill>
                  <a:srgbClr val="0070C0"/>
                </a:solidFill>
              </a:rPr>
              <a:t>and </a:t>
            </a:r>
            <a:r>
              <a:rPr lang="en-US" sz="2000" dirty="0" smtClean="0">
                <a:solidFill>
                  <a:srgbClr val="0070C0"/>
                </a:solidFill>
              </a:rPr>
              <a:t>reinsurance</a:t>
            </a:r>
          </a:p>
          <a:p>
            <a:pPr marL="2114550" lvl="4" indent="-285750" algn="just">
              <a:buFont typeface="Arial" pitchFamily="34" charset="0"/>
              <a:buChar char="•"/>
            </a:pPr>
            <a:r>
              <a:rPr lang="en-US" sz="2000" dirty="0" smtClean="0">
                <a:solidFill>
                  <a:srgbClr val="0070C0"/>
                </a:solidFill>
              </a:rPr>
              <a:t>Repeal mandatory </a:t>
            </a:r>
            <a:r>
              <a:rPr lang="en-US" sz="2000" dirty="0">
                <a:solidFill>
                  <a:srgbClr val="0070C0"/>
                </a:solidFill>
              </a:rPr>
              <a:t>flood insurance coverage requirement for commercial properties located in flood hazard </a:t>
            </a:r>
            <a:r>
              <a:rPr lang="en-US" sz="2000" dirty="0" smtClean="0">
                <a:solidFill>
                  <a:srgbClr val="0070C0"/>
                </a:solidFill>
              </a:rPr>
              <a:t>areas</a:t>
            </a:r>
          </a:p>
          <a:p>
            <a:pPr marL="2114550" lvl="4" indent="-285750" algn="just">
              <a:buFont typeface="Arial" pitchFamily="34" charset="0"/>
              <a:buChar char="•"/>
            </a:pPr>
            <a:r>
              <a:rPr lang="en-US" sz="2000" dirty="0" smtClean="0">
                <a:solidFill>
                  <a:srgbClr val="0070C0"/>
                </a:solidFill>
              </a:rPr>
              <a:t>Provide </a:t>
            </a:r>
            <a:r>
              <a:rPr lang="en-US" sz="2000" dirty="0">
                <a:solidFill>
                  <a:srgbClr val="0070C0"/>
                </a:solidFill>
              </a:rPr>
              <a:t>for greater transfer of risk under the National Flood Insurance Program to private capital and reinsurance markets, and for other purposes.</a:t>
            </a:r>
          </a:p>
          <a:p>
            <a:pPr algn="just"/>
            <a:endParaRPr lang="en-US" dirty="0">
              <a:solidFill>
                <a:srgbClr val="0070C0"/>
              </a:solidFill>
            </a:endParaRPr>
          </a:p>
        </p:txBody>
      </p:sp>
    </p:spTree>
    <p:extLst>
      <p:ext uri="{BB962C8B-B14F-4D97-AF65-F5344CB8AC3E}">
        <p14:creationId xmlns:p14="http://schemas.microsoft.com/office/powerpoint/2010/main" val="2020745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330009" y="1950615"/>
            <a:ext cx="8545858" cy="3139321"/>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0000"/>
                </a:solidFill>
              </a:rPr>
              <a:t>H.R.2874 </a:t>
            </a:r>
            <a:r>
              <a:rPr lang="en-US" dirty="0" smtClean="0">
                <a:solidFill>
                  <a:srgbClr val="000000"/>
                </a:solidFill>
              </a:rPr>
              <a:t>	</a:t>
            </a:r>
            <a:r>
              <a:rPr lang="en-US" sz="2000" u="sng" dirty="0" smtClean="0">
                <a:solidFill>
                  <a:srgbClr val="0070C0"/>
                </a:solidFill>
              </a:rPr>
              <a:t>Duffy</a:t>
            </a:r>
            <a:r>
              <a:rPr lang="en-US" sz="2000" dirty="0" smtClean="0">
                <a:solidFill>
                  <a:srgbClr val="0070C0"/>
                </a:solidFill>
              </a:rPr>
              <a:t> </a:t>
            </a:r>
            <a:r>
              <a:rPr lang="en-US" sz="2000" dirty="0">
                <a:solidFill>
                  <a:srgbClr val="0070C0"/>
                </a:solidFill>
              </a:rPr>
              <a:t>- 21st Century Flood Reform </a:t>
            </a:r>
            <a:r>
              <a:rPr lang="en-US" sz="2000" dirty="0" smtClean="0">
                <a:solidFill>
                  <a:srgbClr val="0070C0"/>
                </a:solidFill>
              </a:rPr>
              <a:t>Act</a:t>
            </a:r>
          </a:p>
          <a:p>
            <a:pPr marL="2171700" lvl="4" indent="-342900" algn="just">
              <a:buFont typeface="Wingdings" pitchFamily="2" charset="2"/>
              <a:buChar char="§"/>
            </a:pPr>
            <a:r>
              <a:rPr lang="en-US" sz="2000" dirty="0">
                <a:solidFill>
                  <a:srgbClr val="0070C0"/>
                </a:solidFill>
              </a:rPr>
              <a:t>Removal of the prohibition on offering new coverage for new construction in the Special Flood Hazard </a:t>
            </a:r>
            <a:r>
              <a:rPr lang="en-US" sz="2000" dirty="0" smtClean="0">
                <a:solidFill>
                  <a:srgbClr val="0070C0"/>
                </a:solidFill>
              </a:rPr>
              <a:t>Area</a:t>
            </a:r>
          </a:p>
          <a:p>
            <a:pPr marL="2171700" lvl="4" indent="-342900" algn="just">
              <a:buFont typeface="Wingdings" pitchFamily="2" charset="2"/>
              <a:buChar char="§"/>
            </a:pPr>
            <a:r>
              <a:rPr lang="en-US" sz="2000" dirty="0" smtClean="0">
                <a:solidFill>
                  <a:srgbClr val="0070C0"/>
                </a:solidFill>
              </a:rPr>
              <a:t>Preservation </a:t>
            </a:r>
            <a:r>
              <a:rPr lang="en-US" sz="2000" dirty="0">
                <a:solidFill>
                  <a:srgbClr val="0070C0"/>
                </a:solidFill>
              </a:rPr>
              <a:t>of grandfathering for properties in communities who have adopted updated </a:t>
            </a:r>
            <a:r>
              <a:rPr lang="en-US" sz="2000" dirty="0" smtClean="0">
                <a:solidFill>
                  <a:srgbClr val="0070C0"/>
                </a:solidFill>
              </a:rPr>
              <a:t>maps</a:t>
            </a:r>
          </a:p>
          <a:p>
            <a:pPr marL="2171700" lvl="4" indent="-342900" algn="just">
              <a:buFont typeface="Wingdings" pitchFamily="2" charset="2"/>
              <a:buChar char="§"/>
            </a:pPr>
            <a:r>
              <a:rPr lang="en-US" sz="2000" dirty="0" smtClean="0">
                <a:solidFill>
                  <a:srgbClr val="0070C0"/>
                </a:solidFill>
              </a:rPr>
              <a:t>Decreasing </a:t>
            </a:r>
            <a:r>
              <a:rPr lang="en-US" sz="2000" dirty="0">
                <a:solidFill>
                  <a:srgbClr val="0070C0"/>
                </a:solidFill>
              </a:rPr>
              <a:t>the proposed floor of annual premium increases for pre-FIRM properties from 8% to 6.5% (current law is 5</a:t>
            </a:r>
            <a:r>
              <a:rPr lang="en-US" sz="2000" dirty="0" smtClean="0">
                <a:solidFill>
                  <a:srgbClr val="0070C0"/>
                </a:solidFill>
              </a:rPr>
              <a:t>%)</a:t>
            </a:r>
          </a:p>
          <a:p>
            <a:pPr marL="342900" indent="-342900" algn="just">
              <a:buFont typeface="Wingdings" pitchFamily="2" charset="2"/>
              <a:buChar char="Ø"/>
            </a:pPr>
            <a:endParaRPr lang="en-US" sz="2000" dirty="0">
              <a:solidFill>
                <a:srgbClr val="000000"/>
              </a:solidFill>
            </a:endParaRPr>
          </a:p>
          <a:p>
            <a:pPr algn="just"/>
            <a:endParaRPr lang="en-US" dirty="0">
              <a:solidFill>
                <a:srgbClr val="000000"/>
              </a:solidFill>
            </a:endParaRPr>
          </a:p>
        </p:txBody>
      </p:sp>
    </p:spTree>
    <p:extLst>
      <p:ext uri="{BB962C8B-B14F-4D97-AF65-F5344CB8AC3E}">
        <p14:creationId xmlns:p14="http://schemas.microsoft.com/office/powerpoint/2010/main" val="814273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330009" y="1779687"/>
            <a:ext cx="8545858" cy="4524315"/>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0000"/>
                </a:solidFill>
              </a:rPr>
              <a:t>H.R.2874 </a:t>
            </a:r>
            <a:r>
              <a:rPr lang="en-US" dirty="0" smtClean="0">
                <a:solidFill>
                  <a:srgbClr val="000000"/>
                </a:solidFill>
              </a:rPr>
              <a:t>	</a:t>
            </a:r>
            <a:r>
              <a:rPr lang="en-US" u="sng" dirty="0" smtClean="0">
                <a:solidFill>
                  <a:srgbClr val="0070C0"/>
                </a:solidFill>
              </a:rPr>
              <a:t>Duffy</a:t>
            </a:r>
            <a:r>
              <a:rPr lang="en-US" dirty="0" smtClean="0">
                <a:solidFill>
                  <a:srgbClr val="0070C0"/>
                </a:solidFill>
              </a:rPr>
              <a:t> </a:t>
            </a:r>
            <a:r>
              <a:rPr lang="en-US" dirty="0">
                <a:solidFill>
                  <a:srgbClr val="0070C0"/>
                </a:solidFill>
              </a:rPr>
              <a:t>- 21st Century Flood Reform </a:t>
            </a:r>
            <a:r>
              <a:rPr lang="en-US" dirty="0" smtClean="0">
                <a:solidFill>
                  <a:srgbClr val="0070C0"/>
                </a:solidFill>
              </a:rPr>
              <a:t>Act</a:t>
            </a:r>
          </a:p>
          <a:p>
            <a:pPr marL="2171700" lvl="4" indent="-342900" algn="just">
              <a:buFont typeface="Wingdings" pitchFamily="2" charset="2"/>
              <a:buChar char="§"/>
            </a:pPr>
            <a:r>
              <a:rPr lang="en-US" dirty="0" smtClean="0">
                <a:solidFill>
                  <a:srgbClr val="FF0000"/>
                </a:solidFill>
              </a:rPr>
              <a:t>Section </a:t>
            </a:r>
            <a:r>
              <a:rPr lang="en-US" dirty="0">
                <a:solidFill>
                  <a:srgbClr val="FF0000"/>
                </a:solidFill>
              </a:rPr>
              <a:t>504 </a:t>
            </a:r>
            <a:r>
              <a:rPr lang="en-US" dirty="0" smtClean="0">
                <a:solidFill>
                  <a:srgbClr val="FF0000"/>
                </a:solidFill>
              </a:rPr>
              <a:t>any </a:t>
            </a:r>
            <a:r>
              <a:rPr lang="en-US" dirty="0">
                <a:solidFill>
                  <a:srgbClr val="FF0000"/>
                </a:solidFill>
              </a:rPr>
              <a:t>property will lose grandfathered status or pre-FIRM subsidies upon the filing of its second claim, no matter the amount of the claim. </a:t>
            </a:r>
            <a:endParaRPr lang="en-US" dirty="0" smtClean="0">
              <a:solidFill>
                <a:srgbClr val="FF0000"/>
              </a:solidFill>
            </a:endParaRPr>
          </a:p>
          <a:p>
            <a:pPr marL="2171700" lvl="4" indent="-342900" algn="just">
              <a:buFont typeface="Wingdings" pitchFamily="2" charset="2"/>
              <a:buChar char="§"/>
            </a:pPr>
            <a:r>
              <a:rPr lang="en-US" dirty="0" smtClean="0">
                <a:solidFill>
                  <a:srgbClr val="FF0000"/>
                </a:solidFill>
              </a:rPr>
              <a:t>Increases </a:t>
            </a:r>
            <a:r>
              <a:rPr lang="en-US" dirty="0">
                <a:solidFill>
                  <a:srgbClr val="FF0000"/>
                </a:solidFill>
              </a:rPr>
              <a:t>surcharges for most </a:t>
            </a:r>
            <a:r>
              <a:rPr lang="en-US" dirty="0" smtClean="0">
                <a:solidFill>
                  <a:srgbClr val="FF0000"/>
                </a:solidFill>
              </a:rPr>
              <a:t>policy holders</a:t>
            </a:r>
          </a:p>
          <a:p>
            <a:pPr marL="2628900" lvl="5" indent="-342900" algn="just">
              <a:buFont typeface="Courier New" pitchFamily="49" charset="0"/>
              <a:buChar char="o"/>
            </a:pPr>
            <a:r>
              <a:rPr lang="en-US" dirty="0" smtClean="0">
                <a:solidFill>
                  <a:srgbClr val="FF0000"/>
                </a:solidFill>
              </a:rPr>
              <a:t>primary </a:t>
            </a:r>
            <a:r>
              <a:rPr lang="en-US" dirty="0">
                <a:solidFill>
                  <a:srgbClr val="FF0000"/>
                </a:solidFill>
              </a:rPr>
              <a:t>homeowners from $25 to $</a:t>
            </a:r>
            <a:r>
              <a:rPr lang="en-US" dirty="0" smtClean="0">
                <a:solidFill>
                  <a:srgbClr val="FF0000"/>
                </a:solidFill>
              </a:rPr>
              <a:t>40</a:t>
            </a:r>
          </a:p>
          <a:p>
            <a:pPr marL="2628900" lvl="5" indent="-342900" algn="just">
              <a:buFont typeface="Courier New" pitchFamily="49" charset="0"/>
              <a:buChar char="o"/>
            </a:pPr>
            <a:r>
              <a:rPr lang="en-US" dirty="0" smtClean="0">
                <a:solidFill>
                  <a:srgbClr val="FF0000"/>
                </a:solidFill>
              </a:rPr>
              <a:t>for </a:t>
            </a:r>
            <a:r>
              <a:rPr lang="en-US" dirty="0">
                <a:solidFill>
                  <a:srgbClr val="FF0000"/>
                </a:solidFill>
              </a:rPr>
              <a:t>all second homes and businesses that are not Preferred Risk Policies from $250 to $</a:t>
            </a:r>
            <a:r>
              <a:rPr lang="en-US" dirty="0" smtClean="0">
                <a:solidFill>
                  <a:srgbClr val="FF0000"/>
                </a:solidFill>
              </a:rPr>
              <a:t>275</a:t>
            </a:r>
          </a:p>
          <a:p>
            <a:pPr marL="2171700" lvl="4" indent="-342900" algn="just">
              <a:buFont typeface="Wingdings" pitchFamily="2" charset="2"/>
              <a:buChar char="§"/>
            </a:pPr>
            <a:r>
              <a:rPr lang="en-US" dirty="0">
                <a:solidFill>
                  <a:srgbClr val="FF0000"/>
                </a:solidFill>
              </a:rPr>
              <a:t>Section 505 prohibits any new or renewal of coverage for any multiple loss property where the aggregate amount in claims exceeds twice the replacement cost of the structure</a:t>
            </a:r>
            <a:r>
              <a:rPr lang="en-US" dirty="0" smtClean="0">
                <a:solidFill>
                  <a:srgbClr val="FF0000"/>
                </a:solidFill>
              </a:rPr>
              <a:t>.</a:t>
            </a:r>
          </a:p>
          <a:p>
            <a:pPr marL="2171700" lvl="4" indent="-342900" algn="just">
              <a:buFont typeface="Wingdings" pitchFamily="2" charset="2"/>
              <a:buChar char="§"/>
            </a:pPr>
            <a:r>
              <a:rPr lang="en-US" dirty="0">
                <a:solidFill>
                  <a:srgbClr val="FF0000"/>
                </a:solidFill>
              </a:rPr>
              <a:t>The bill puts in place a $10,000 annual premium </a:t>
            </a:r>
            <a:r>
              <a:rPr lang="en-US" dirty="0" smtClean="0">
                <a:solidFill>
                  <a:srgbClr val="FF0000"/>
                </a:solidFill>
              </a:rPr>
              <a:t>cap</a:t>
            </a:r>
          </a:p>
          <a:p>
            <a:pPr marL="2628900" lvl="5" indent="-342900" algn="just">
              <a:buFont typeface="Courier New" pitchFamily="49" charset="0"/>
              <a:buChar char="o"/>
            </a:pPr>
            <a:r>
              <a:rPr lang="en-US" dirty="0" smtClean="0">
                <a:solidFill>
                  <a:srgbClr val="FF0000"/>
                </a:solidFill>
              </a:rPr>
              <a:t> </a:t>
            </a:r>
            <a:r>
              <a:rPr lang="en-US" dirty="0">
                <a:solidFill>
                  <a:srgbClr val="FF0000"/>
                </a:solidFill>
              </a:rPr>
              <a:t>should be lowered and aligned with the value of the policy</a:t>
            </a:r>
          </a:p>
          <a:p>
            <a:pPr marL="342900" indent="-342900" algn="just">
              <a:buFont typeface="Wingdings" pitchFamily="2" charset="2"/>
              <a:buChar char="Ø"/>
            </a:pPr>
            <a:endParaRPr lang="en-US" dirty="0">
              <a:solidFill>
                <a:srgbClr val="000000"/>
              </a:solidFill>
            </a:endParaRPr>
          </a:p>
          <a:p>
            <a:pPr algn="just"/>
            <a:endParaRPr lang="en-US" dirty="0">
              <a:solidFill>
                <a:srgbClr val="000000"/>
              </a:solidFill>
            </a:endParaRPr>
          </a:p>
        </p:txBody>
      </p:sp>
    </p:spTree>
    <p:extLst>
      <p:ext uri="{BB962C8B-B14F-4D97-AF65-F5344CB8AC3E}">
        <p14:creationId xmlns:p14="http://schemas.microsoft.com/office/powerpoint/2010/main" val="1210871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693319"/>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70C0"/>
                </a:solidFill>
              </a:rPr>
              <a:t>S.1368 </a:t>
            </a:r>
            <a:r>
              <a:rPr lang="en-US" dirty="0" smtClean="0">
                <a:solidFill>
                  <a:srgbClr val="0070C0"/>
                </a:solidFill>
              </a:rPr>
              <a:t>	</a:t>
            </a:r>
            <a:r>
              <a:rPr lang="en-US" u="sng" dirty="0" smtClean="0">
                <a:solidFill>
                  <a:srgbClr val="0070C0"/>
                </a:solidFill>
              </a:rPr>
              <a:t>Menendez</a:t>
            </a:r>
            <a:r>
              <a:rPr lang="en-US" dirty="0" smtClean="0">
                <a:solidFill>
                  <a:srgbClr val="0070C0"/>
                </a:solidFill>
              </a:rPr>
              <a:t> </a:t>
            </a:r>
            <a:r>
              <a:rPr lang="en-US" dirty="0">
                <a:solidFill>
                  <a:srgbClr val="0070C0"/>
                </a:solidFill>
              </a:rPr>
              <a:t>- Sustainable, Affordable, Fair, and Efficient (SAFE) </a:t>
            </a:r>
            <a:r>
              <a:rPr lang="en-US" dirty="0" smtClean="0">
                <a:solidFill>
                  <a:srgbClr val="0070C0"/>
                </a:solidFill>
              </a:rPr>
              <a:t>			National </a:t>
            </a:r>
            <a:r>
              <a:rPr lang="en-US" dirty="0">
                <a:solidFill>
                  <a:srgbClr val="0070C0"/>
                </a:solidFill>
              </a:rPr>
              <a:t>Flood Insurance Program Reauthorization Act of </a:t>
            </a:r>
            <a:r>
              <a:rPr lang="en-US" dirty="0" smtClean="0">
                <a:solidFill>
                  <a:srgbClr val="0070C0"/>
                </a:solidFill>
              </a:rPr>
              <a:t>2017</a:t>
            </a:r>
          </a:p>
          <a:p>
            <a:pPr marL="2171700" lvl="4" indent="-342900" algn="just">
              <a:buFont typeface="Wingdings" pitchFamily="2" charset="2"/>
              <a:buChar char="§"/>
            </a:pPr>
            <a:r>
              <a:rPr lang="en-US" dirty="0" smtClean="0">
                <a:solidFill>
                  <a:srgbClr val="0070C0"/>
                </a:solidFill>
              </a:rPr>
              <a:t>6 Year Reauthorization</a:t>
            </a:r>
          </a:p>
          <a:p>
            <a:pPr marL="2171700" lvl="4" indent="-342900" algn="just">
              <a:buFont typeface="Wingdings" pitchFamily="2" charset="2"/>
              <a:buChar char="§"/>
            </a:pPr>
            <a:r>
              <a:rPr lang="en-US" dirty="0">
                <a:solidFill>
                  <a:srgbClr val="0070C0"/>
                </a:solidFill>
              </a:rPr>
              <a:t>Cap All Premium Rate Hikes to 10% </a:t>
            </a:r>
            <a:endParaRPr lang="en-US" dirty="0" smtClean="0">
              <a:solidFill>
                <a:srgbClr val="0070C0"/>
              </a:solidFill>
            </a:endParaRPr>
          </a:p>
          <a:p>
            <a:pPr marL="2628900" lvl="5" indent="-342900" algn="just">
              <a:buFont typeface="Courier New" pitchFamily="49" charset="0"/>
              <a:buChar char="o"/>
            </a:pPr>
            <a:r>
              <a:rPr lang="en-US" dirty="0">
                <a:solidFill>
                  <a:srgbClr val="0070C0"/>
                </a:solidFill>
              </a:rPr>
              <a:t>•	Prohibit FEMA from increasing premium rates above 10% per year on any policy holder for 6 years.</a:t>
            </a:r>
            <a:endParaRPr lang="en-US" dirty="0" smtClean="0">
              <a:solidFill>
                <a:srgbClr val="0070C0"/>
              </a:solidFill>
            </a:endParaRPr>
          </a:p>
          <a:p>
            <a:pPr marL="2171700" lvl="4" indent="-342900" algn="just">
              <a:buFont typeface="Wingdings" pitchFamily="2" charset="2"/>
              <a:buChar char="§"/>
            </a:pPr>
            <a:r>
              <a:rPr lang="en-US" dirty="0" smtClean="0">
                <a:solidFill>
                  <a:srgbClr val="0070C0"/>
                </a:solidFill>
              </a:rPr>
              <a:t>Increase </a:t>
            </a:r>
            <a:r>
              <a:rPr lang="en-US" dirty="0">
                <a:solidFill>
                  <a:srgbClr val="0070C0"/>
                </a:solidFill>
              </a:rPr>
              <a:t>the maximum Increased Cost of Compliance payment from $30,000 to </a:t>
            </a:r>
            <a:r>
              <a:rPr lang="en-US" dirty="0" smtClean="0">
                <a:solidFill>
                  <a:srgbClr val="0070C0"/>
                </a:solidFill>
              </a:rPr>
              <a:t>$100,000</a:t>
            </a:r>
          </a:p>
          <a:p>
            <a:pPr marL="2171700" lvl="4" indent="-342900" algn="just">
              <a:buFont typeface="Wingdings" pitchFamily="2" charset="2"/>
              <a:buChar char="§"/>
            </a:pPr>
            <a:r>
              <a:rPr lang="en-US" dirty="0" smtClean="0">
                <a:solidFill>
                  <a:srgbClr val="0070C0"/>
                </a:solidFill>
              </a:rPr>
              <a:t>Authorize </a:t>
            </a:r>
            <a:r>
              <a:rPr lang="en-US" dirty="0">
                <a:solidFill>
                  <a:srgbClr val="0070C0"/>
                </a:solidFill>
              </a:rPr>
              <a:t>$1 billion to be appropriated to fund the </a:t>
            </a:r>
            <a:r>
              <a:rPr lang="en-US" dirty="0" smtClean="0">
                <a:solidFill>
                  <a:srgbClr val="0070C0"/>
                </a:solidFill>
              </a:rPr>
              <a:t>FMA</a:t>
            </a:r>
          </a:p>
          <a:p>
            <a:pPr marL="2171700" lvl="4" indent="-342900" algn="just">
              <a:buFont typeface="Wingdings" pitchFamily="2" charset="2"/>
              <a:buChar char="§"/>
            </a:pPr>
            <a:r>
              <a:rPr lang="en-US" dirty="0" smtClean="0">
                <a:solidFill>
                  <a:srgbClr val="0070C0"/>
                </a:solidFill>
              </a:rPr>
              <a:t>Cap </a:t>
            </a:r>
            <a:r>
              <a:rPr lang="en-US" dirty="0">
                <a:solidFill>
                  <a:srgbClr val="0070C0"/>
                </a:solidFill>
              </a:rPr>
              <a:t>all WYO compensation at 22.46% of written premiums while maintaining agent commission at 15% of written premiums</a:t>
            </a:r>
          </a:p>
          <a:p>
            <a:pPr algn="just"/>
            <a:endParaRPr lang="en-US" dirty="0">
              <a:solidFill>
                <a:srgbClr val="000000"/>
              </a:solidFill>
            </a:endParaRPr>
          </a:p>
        </p:txBody>
      </p:sp>
    </p:spTree>
    <p:extLst>
      <p:ext uri="{BB962C8B-B14F-4D97-AF65-F5344CB8AC3E}">
        <p14:creationId xmlns:p14="http://schemas.microsoft.com/office/powerpoint/2010/main" val="893113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solidFill>
                  <a:srgbClr val="000000"/>
                </a:solidFill>
              </a:rPr>
              <a:t>NFIP Legislation</a:t>
            </a:r>
          </a:p>
        </p:txBody>
      </p:sp>
      <p:sp>
        <p:nvSpPr>
          <p:cNvPr id="2" name="Rectangle 1"/>
          <p:cNvSpPr/>
          <p:nvPr/>
        </p:nvSpPr>
        <p:spPr>
          <a:xfrm>
            <a:off x="453763" y="1950615"/>
            <a:ext cx="8422104" cy="3416320"/>
          </a:xfrm>
          <a:prstGeom prst="rect">
            <a:avLst/>
          </a:prstGeom>
          <a:solidFill>
            <a:schemeClr val="accent6"/>
          </a:solidFill>
        </p:spPr>
        <p:txBody>
          <a:bodyPr wrap="square">
            <a:spAutoFit/>
          </a:bodyPr>
          <a:lstStyle/>
          <a:p>
            <a:pPr marL="342900" indent="-342900" algn="just">
              <a:buFont typeface="Wingdings" pitchFamily="2" charset="2"/>
              <a:buChar char="Ø"/>
            </a:pPr>
            <a:r>
              <a:rPr lang="en-US" dirty="0" smtClean="0">
                <a:solidFill>
                  <a:srgbClr val="0070C0"/>
                </a:solidFill>
              </a:rPr>
              <a:t>S.1571 </a:t>
            </a:r>
            <a:r>
              <a:rPr lang="en-US" dirty="0" smtClean="0">
                <a:solidFill>
                  <a:srgbClr val="0070C0"/>
                </a:solidFill>
              </a:rPr>
              <a:t>	</a:t>
            </a:r>
            <a:r>
              <a:rPr lang="en-US" u="sng" dirty="0" smtClean="0">
                <a:solidFill>
                  <a:srgbClr val="0070C0"/>
                </a:solidFill>
              </a:rPr>
              <a:t>Crapo</a:t>
            </a:r>
            <a:r>
              <a:rPr lang="en-US" dirty="0" smtClean="0">
                <a:solidFill>
                  <a:srgbClr val="0070C0"/>
                </a:solidFill>
              </a:rPr>
              <a:t> </a:t>
            </a:r>
            <a:r>
              <a:rPr lang="en-US" dirty="0">
                <a:solidFill>
                  <a:srgbClr val="0070C0"/>
                </a:solidFill>
              </a:rPr>
              <a:t>- A bill to reauthorize the National Flood Insurance </a:t>
            </a:r>
            <a:r>
              <a:rPr lang="en-US" dirty="0" smtClean="0">
                <a:solidFill>
                  <a:srgbClr val="0070C0"/>
                </a:solidFill>
              </a:rPr>
              <a:t>			Program</a:t>
            </a:r>
            <a:r>
              <a:rPr lang="en-US" dirty="0">
                <a:solidFill>
                  <a:srgbClr val="0070C0"/>
                </a:solidFill>
              </a:rPr>
              <a:t>, and for other </a:t>
            </a:r>
            <a:r>
              <a:rPr lang="en-US" dirty="0" smtClean="0">
                <a:solidFill>
                  <a:srgbClr val="0070C0"/>
                </a:solidFill>
              </a:rPr>
              <a:t>purposes</a:t>
            </a:r>
          </a:p>
          <a:p>
            <a:pPr marL="2171700" lvl="4" indent="-342900" algn="just">
              <a:buFont typeface="Courier New" pitchFamily="49" charset="0"/>
              <a:buChar char="o"/>
            </a:pPr>
            <a:r>
              <a:rPr lang="en-US" dirty="0" smtClean="0">
                <a:solidFill>
                  <a:srgbClr val="0070C0"/>
                </a:solidFill>
              </a:rPr>
              <a:t>Short Term Authorization ~ 3years</a:t>
            </a:r>
          </a:p>
          <a:p>
            <a:pPr marL="2171700" lvl="4" indent="-342900" algn="just">
              <a:buFont typeface="Courier New" pitchFamily="49" charset="0"/>
              <a:buChar char="o"/>
            </a:pPr>
            <a:r>
              <a:rPr lang="en-US" dirty="0">
                <a:solidFill>
                  <a:srgbClr val="0070C0"/>
                </a:solidFill>
              </a:rPr>
              <a:t>Increase the maximum Increased Cost of Compliance payment from $30,000 to </a:t>
            </a:r>
            <a:r>
              <a:rPr lang="en-US" dirty="0" smtClean="0">
                <a:solidFill>
                  <a:srgbClr val="0070C0"/>
                </a:solidFill>
              </a:rPr>
              <a:t>$100,000</a:t>
            </a:r>
          </a:p>
          <a:p>
            <a:pPr marL="2171700" lvl="4" indent="-342900" algn="just">
              <a:buFont typeface="Courier New" pitchFamily="49" charset="0"/>
              <a:buChar char="o"/>
            </a:pPr>
            <a:r>
              <a:rPr lang="en-US" dirty="0">
                <a:solidFill>
                  <a:srgbClr val="0070C0"/>
                </a:solidFill>
              </a:rPr>
              <a:t>For each </a:t>
            </a:r>
            <a:r>
              <a:rPr lang="en-US" dirty="0" smtClean="0">
                <a:solidFill>
                  <a:srgbClr val="0070C0"/>
                </a:solidFill>
              </a:rPr>
              <a:t>first </a:t>
            </a:r>
            <a:r>
              <a:rPr lang="en-US" dirty="0">
                <a:solidFill>
                  <a:srgbClr val="0070C0"/>
                </a:solidFill>
              </a:rPr>
              <a:t>6 full fiscal </a:t>
            </a:r>
            <a:r>
              <a:rPr lang="en-US" dirty="0" smtClean="0">
                <a:solidFill>
                  <a:srgbClr val="0070C0"/>
                </a:solidFill>
              </a:rPr>
              <a:t>year </a:t>
            </a:r>
            <a:r>
              <a:rPr lang="en-US" dirty="0">
                <a:solidFill>
                  <a:srgbClr val="0070C0"/>
                </a:solidFill>
              </a:rPr>
              <a:t>authorized </a:t>
            </a:r>
            <a:r>
              <a:rPr lang="en-US" dirty="0" smtClean="0">
                <a:solidFill>
                  <a:srgbClr val="0070C0"/>
                </a:solidFill>
              </a:rPr>
              <a:t>appropriation </a:t>
            </a:r>
            <a:r>
              <a:rPr lang="en-US" dirty="0">
                <a:solidFill>
                  <a:srgbClr val="0070C0"/>
                </a:solidFill>
              </a:rPr>
              <a:t>$200,000,000 to carry out the </a:t>
            </a:r>
            <a:r>
              <a:rPr lang="en-US" dirty="0" err="1">
                <a:solidFill>
                  <a:srgbClr val="0070C0"/>
                </a:solidFill>
              </a:rPr>
              <a:t>predisaster</a:t>
            </a:r>
            <a:r>
              <a:rPr lang="en-US" dirty="0">
                <a:solidFill>
                  <a:srgbClr val="0070C0"/>
                </a:solidFill>
              </a:rPr>
              <a:t> hazard mitigation program under section 203 of the Robert T. Stafford Disaster Assistance and Emergency Relief Act </a:t>
            </a:r>
            <a:endParaRPr lang="en-US" dirty="0" smtClean="0">
              <a:solidFill>
                <a:srgbClr val="0070C0"/>
              </a:solidFill>
            </a:endParaRPr>
          </a:p>
          <a:p>
            <a:pPr marL="2171700" lvl="4" indent="-342900" algn="just">
              <a:buFont typeface="Courier New" pitchFamily="49" charset="0"/>
              <a:buChar char="o"/>
            </a:pPr>
            <a:r>
              <a:rPr lang="en-US" dirty="0" smtClean="0">
                <a:solidFill>
                  <a:srgbClr val="0070C0"/>
                </a:solidFill>
              </a:rPr>
              <a:t>major </a:t>
            </a:r>
            <a:r>
              <a:rPr lang="en-US" dirty="0">
                <a:solidFill>
                  <a:srgbClr val="0070C0"/>
                </a:solidFill>
              </a:rPr>
              <a:t>disaster for wildfire on Federal land </a:t>
            </a:r>
            <a:r>
              <a:rPr lang="en-US" dirty="0" smtClean="0">
                <a:solidFill>
                  <a:srgbClr val="0070C0"/>
                </a:solidFill>
              </a:rPr>
              <a:t>President </a:t>
            </a:r>
            <a:r>
              <a:rPr lang="en-US" dirty="0">
                <a:solidFill>
                  <a:srgbClr val="0070C0"/>
                </a:solidFill>
              </a:rPr>
              <a:t>may transfer funds </a:t>
            </a:r>
            <a:r>
              <a:rPr lang="en-US" dirty="0" smtClean="0">
                <a:solidFill>
                  <a:srgbClr val="0070C0"/>
                </a:solidFill>
              </a:rPr>
              <a:t>conduct </a:t>
            </a:r>
            <a:r>
              <a:rPr lang="en-US" dirty="0">
                <a:solidFill>
                  <a:srgbClr val="0070C0"/>
                </a:solidFill>
              </a:rPr>
              <a:t>wildfire suppression </a:t>
            </a:r>
          </a:p>
          <a:p>
            <a:pPr marL="2171700" lvl="4" indent="-342900" algn="just">
              <a:buFont typeface="Courier New" pitchFamily="49" charset="0"/>
              <a:buChar char="o"/>
            </a:pPr>
            <a:endParaRPr lang="en-US" dirty="0">
              <a:solidFill>
                <a:srgbClr val="0070C0"/>
              </a:solidFill>
            </a:endParaRPr>
          </a:p>
        </p:txBody>
      </p:sp>
    </p:spTree>
    <p:extLst>
      <p:ext uri="{BB962C8B-B14F-4D97-AF65-F5344CB8AC3E}">
        <p14:creationId xmlns:p14="http://schemas.microsoft.com/office/powerpoint/2010/main" val="538953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599" y="-54737"/>
            <a:ext cx="8015705" cy="1589432"/>
          </a:xfrm>
        </p:spPr>
        <p:txBody>
          <a:bodyPr/>
          <a:lstStyle/>
          <a:p>
            <a:r>
              <a:rPr lang="en-US" sz="4400" dirty="0" smtClean="0">
                <a:solidFill>
                  <a:srgbClr val="0D0D0D"/>
                </a:solidFill>
              </a:rPr>
              <a:t>Louisiana Flood Risk Coalition </a:t>
            </a:r>
            <a:endParaRPr lang="en-US" sz="4400" dirty="0">
              <a:solidFill>
                <a:srgbClr val="0D0D0D"/>
              </a:solidFill>
            </a:endParaRPr>
          </a:p>
        </p:txBody>
      </p:sp>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94526" y="1923406"/>
            <a:ext cx="2297661" cy="2297661"/>
          </a:xfrm>
          <a:prstGeom prst="rect">
            <a:avLst/>
          </a:prstGeom>
        </p:spPr>
      </p:pic>
      <p:sp>
        <p:nvSpPr>
          <p:cNvPr id="5" name="TextBox 4"/>
          <p:cNvSpPr txBox="1"/>
          <p:nvPr/>
        </p:nvSpPr>
        <p:spPr>
          <a:xfrm>
            <a:off x="695159" y="4530863"/>
            <a:ext cx="7716252" cy="954107"/>
          </a:xfrm>
          <a:prstGeom prst="rect">
            <a:avLst/>
          </a:prstGeom>
          <a:noFill/>
        </p:spPr>
        <p:txBody>
          <a:bodyPr wrap="square" rtlCol="0">
            <a:spAutoFit/>
          </a:bodyPr>
          <a:lstStyle/>
          <a:p>
            <a:pPr algn="ctr"/>
            <a:r>
              <a:rPr lang="en-US" sz="2800" b="1" dirty="0" smtClean="0"/>
              <a:t>National Flood Insurance Program</a:t>
            </a:r>
            <a:endParaRPr lang="en-US" sz="2800" b="1" dirty="0" smtClean="0"/>
          </a:p>
          <a:p>
            <a:pPr algn="ctr"/>
            <a:r>
              <a:rPr lang="en-US" sz="2800" b="1" dirty="0" smtClean="0"/>
              <a:t>Reauthorization &amp; Reform</a:t>
            </a:r>
          </a:p>
        </p:txBody>
      </p:sp>
    </p:spTree>
    <p:extLst>
      <p:ext uri="{BB962C8B-B14F-4D97-AF65-F5344CB8AC3E}">
        <p14:creationId xmlns:p14="http://schemas.microsoft.com/office/powerpoint/2010/main" val="60676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615553"/>
          </a:xfrm>
          <a:prstGeom prst="rect">
            <a:avLst/>
          </a:prstGeom>
          <a:noFill/>
        </p:spPr>
        <p:txBody>
          <a:bodyPr wrap="square" rtlCol="0">
            <a:spAutoFit/>
          </a:bodyPr>
          <a:lstStyle/>
          <a:p>
            <a:r>
              <a:rPr lang="en-US" sz="3400" dirty="0" smtClean="0">
                <a:solidFill>
                  <a:srgbClr val="000000"/>
                </a:solidFill>
              </a:rPr>
              <a:t>LFRC-Proposed NFIP Legislation</a:t>
            </a:r>
          </a:p>
        </p:txBody>
      </p:sp>
      <p:sp>
        <p:nvSpPr>
          <p:cNvPr id="2" name="Rectangle 1"/>
          <p:cNvSpPr/>
          <p:nvPr/>
        </p:nvSpPr>
        <p:spPr>
          <a:xfrm>
            <a:off x="453763" y="1950615"/>
            <a:ext cx="8422104" cy="677108"/>
          </a:xfrm>
          <a:prstGeom prst="rect">
            <a:avLst/>
          </a:prstGeom>
        </p:spPr>
        <p:txBody>
          <a:bodyPr wrap="square">
            <a:spAutoFit/>
          </a:bodyPr>
          <a:lstStyle/>
          <a:p>
            <a:pPr algn="just"/>
            <a:endParaRPr lang="en-US" sz="2000" dirty="0">
              <a:solidFill>
                <a:srgbClr val="0070C0"/>
              </a:solidFill>
            </a:endParaRPr>
          </a:p>
          <a:p>
            <a:pPr algn="just"/>
            <a:endParaRPr lang="en-US" dirty="0">
              <a:solidFill>
                <a:srgbClr val="000000"/>
              </a:solidFill>
            </a:endParaRPr>
          </a:p>
        </p:txBody>
      </p:sp>
      <p:sp>
        <p:nvSpPr>
          <p:cNvPr id="3" name="Rectangle 2"/>
          <p:cNvSpPr/>
          <p:nvPr/>
        </p:nvSpPr>
        <p:spPr>
          <a:xfrm>
            <a:off x="453763" y="1997839"/>
            <a:ext cx="8188349" cy="4062651"/>
          </a:xfrm>
          <a:prstGeom prst="rect">
            <a:avLst/>
          </a:prstGeom>
          <a:solidFill>
            <a:schemeClr val="accent6"/>
          </a:solidFill>
        </p:spPr>
        <p:txBody>
          <a:bodyPr wrap="square">
            <a:spAutoFit/>
          </a:bodyPr>
          <a:lstStyle/>
          <a:p>
            <a:r>
              <a:rPr lang="en-US" sz="2400" b="1" u="sng" dirty="0" smtClean="0"/>
              <a:t>Proposed Amendment</a:t>
            </a:r>
            <a:r>
              <a:rPr lang="en-US" dirty="0" smtClean="0"/>
              <a:t>:</a:t>
            </a:r>
          </a:p>
          <a:p>
            <a:r>
              <a:rPr lang="en-US" u="sng" dirty="0" smtClean="0"/>
              <a:t>GAO STUDY</a:t>
            </a:r>
            <a:r>
              <a:rPr lang="en-US" dirty="0" smtClean="0"/>
              <a:t> - reconcile </a:t>
            </a:r>
            <a:r>
              <a:rPr lang="en-US" dirty="0"/>
              <a:t>all properties </a:t>
            </a:r>
            <a:r>
              <a:rPr lang="en-US" dirty="0" smtClean="0"/>
              <a:t>in SFHA </a:t>
            </a:r>
            <a:r>
              <a:rPr lang="en-US" dirty="0"/>
              <a:t>and existing policies </a:t>
            </a:r>
            <a:r>
              <a:rPr lang="en-US" dirty="0" smtClean="0"/>
              <a:t>for flood insurance </a:t>
            </a:r>
            <a:r>
              <a:rPr lang="en-US" dirty="0"/>
              <a:t>to determine the </a:t>
            </a:r>
            <a:r>
              <a:rPr lang="en-US" dirty="0" smtClean="0"/>
              <a:t>extent </a:t>
            </a:r>
            <a:r>
              <a:rPr lang="en-US" dirty="0"/>
              <a:t>of current compliance with such </a:t>
            </a:r>
            <a:r>
              <a:rPr lang="en-US" dirty="0" smtClean="0"/>
              <a:t>mandatory purchase requirements.</a:t>
            </a:r>
          </a:p>
          <a:p>
            <a:r>
              <a:rPr lang="en-US" u="sng" dirty="0" smtClean="0"/>
              <a:t>EVALUATE EFFECTIVENESS OF</a:t>
            </a:r>
            <a:r>
              <a:rPr lang="en-US" dirty="0" smtClean="0"/>
              <a:t>:</a:t>
            </a:r>
          </a:p>
          <a:p>
            <a:pPr marL="742950" lvl="1" indent="-285750">
              <a:buFont typeface="Arial" pitchFamily="34" charset="0"/>
              <a:buChar char="•"/>
            </a:pPr>
            <a:r>
              <a:rPr lang="en-US" dirty="0" smtClean="0"/>
              <a:t>Current oversight by FEMA, Federal </a:t>
            </a:r>
            <a:r>
              <a:rPr lang="en-US" dirty="0"/>
              <a:t>agency </a:t>
            </a:r>
            <a:r>
              <a:rPr lang="en-US" dirty="0" smtClean="0"/>
              <a:t>lenders, </a:t>
            </a:r>
            <a:r>
              <a:rPr lang="en-US" dirty="0"/>
              <a:t>Director of the </a:t>
            </a:r>
            <a:r>
              <a:rPr lang="en-US" dirty="0" smtClean="0"/>
              <a:t>Federal Housing Finance Agency</a:t>
            </a:r>
          </a:p>
          <a:p>
            <a:pPr marL="742950" lvl="1" indent="-285750">
              <a:buFont typeface="Arial" pitchFamily="34" charset="0"/>
              <a:buChar char="•"/>
            </a:pPr>
            <a:r>
              <a:rPr lang="en-US" dirty="0" smtClean="0"/>
              <a:t>Penalties </a:t>
            </a:r>
            <a:r>
              <a:rPr lang="en-US" dirty="0"/>
              <a:t>for violation </a:t>
            </a:r>
            <a:r>
              <a:rPr lang="en-US" dirty="0" smtClean="0"/>
              <a:t>mandatory </a:t>
            </a:r>
            <a:r>
              <a:rPr lang="en-US" dirty="0"/>
              <a:t>purchase </a:t>
            </a:r>
            <a:r>
              <a:rPr lang="en-US" dirty="0" smtClean="0"/>
              <a:t>requirements</a:t>
            </a:r>
            <a:endParaRPr lang="en-US" dirty="0"/>
          </a:p>
          <a:p>
            <a:pPr marL="742950" lvl="1" indent="-285750">
              <a:buFont typeface="Arial" pitchFamily="34" charset="0"/>
              <a:buChar char="•"/>
            </a:pPr>
            <a:r>
              <a:rPr lang="en-US" dirty="0" smtClean="0"/>
              <a:t>Providing </a:t>
            </a:r>
            <a:r>
              <a:rPr lang="en-US" dirty="0"/>
              <a:t>for routine third party </a:t>
            </a:r>
            <a:r>
              <a:rPr lang="en-US" dirty="0" smtClean="0"/>
              <a:t>oversight </a:t>
            </a:r>
            <a:r>
              <a:rPr lang="en-US" dirty="0"/>
              <a:t>of compliance with such mandatory </a:t>
            </a:r>
            <a:r>
              <a:rPr lang="en-US" dirty="0" smtClean="0"/>
              <a:t>purchase </a:t>
            </a:r>
            <a:r>
              <a:rPr lang="en-US" dirty="0"/>
              <a:t>requirements</a:t>
            </a:r>
            <a:r>
              <a:rPr lang="en-US" dirty="0" smtClean="0"/>
              <a:t>;</a:t>
            </a:r>
          </a:p>
          <a:p>
            <a:pPr marL="742950" lvl="1" indent="-285750">
              <a:buFont typeface="Arial" pitchFamily="34" charset="0"/>
              <a:buChar char="•"/>
            </a:pPr>
            <a:r>
              <a:rPr lang="en-US" dirty="0" smtClean="0"/>
              <a:t>Whether </a:t>
            </a:r>
            <a:r>
              <a:rPr lang="en-US" dirty="0"/>
              <a:t>framework for </a:t>
            </a:r>
            <a:r>
              <a:rPr lang="en-US" dirty="0" smtClean="0"/>
              <a:t>compliance </a:t>
            </a:r>
            <a:r>
              <a:rPr lang="en-US" dirty="0"/>
              <a:t>and enforcement </a:t>
            </a:r>
            <a:r>
              <a:rPr lang="en-US" dirty="0" smtClean="0"/>
              <a:t>under existing </a:t>
            </a:r>
            <a:r>
              <a:rPr lang="en-US" dirty="0"/>
              <a:t>laws and regulations is </a:t>
            </a:r>
            <a:r>
              <a:rPr lang="en-US" dirty="0" smtClean="0"/>
              <a:t>sufficient regarding:</a:t>
            </a:r>
          </a:p>
          <a:p>
            <a:pPr marL="1200150" lvl="2" indent="-285750">
              <a:buFont typeface="Wingdings" pitchFamily="2" charset="2"/>
              <a:buChar char="Ø"/>
            </a:pPr>
            <a:r>
              <a:rPr lang="en-US" dirty="0" smtClean="0"/>
              <a:t>FEMA, lending institutions, </a:t>
            </a:r>
            <a:r>
              <a:rPr lang="en-US" dirty="0"/>
              <a:t>private insurance </a:t>
            </a:r>
            <a:r>
              <a:rPr lang="en-US" dirty="0" smtClean="0"/>
              <a:t>providers </a:t>
            </a:r>
            <a:r>
              <a:rPr lang="en-US" dirty="0"/>
              <a:t>and other institutions.</a:t>
            </a:r>
          </a:p>
        </p:txBody>
      </p:sp>
    </p:spTree>
    <p:extLst>
      <p:ext uri="{BB962C8B-B14F-4D97-AF65-F5344CB8AC3E}">
        <p14:creationId xmlns:p14="http://schemas.microsoft.com/office/powerpoint/2010/main" val="1899730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schemeClr val="accent4">
                <a:shade val="45000"/>
                <a:satMod val="135000"/>
              </a:schemeClr>
              <a:prstClr val="white"/>
            </a:duotone>
          </a:blip>
          <a:stretch>
            <a:fillRect/>
          </a:stretch>
        </p:blipFill>
        <p:spPr>
          <a:xfrm>
            <a:off x="215728" y="1639046"/>
            <a:ext cx="8701391" cy="5405576"/>
          </a:xfrm>
          <a:prstGeom prst="rect">
            <a:avLst/>
          </a:prstGeom>
        </p:spPr>
      </p:pic>
      <p:sp>
        <p:nvSpPr>
          <p:cNvPr id="2" name="Title 1"/>
          <p:cNvSpPr>
            <a:spLocks noGrp="1"/>
          </p:cNvSpPr>
          <p:nvPr>
            <p:ph type="title"/>
          </p:nvPr>
        </p:nvSpPr>
        <p:spPr>
          <a:xfrm>
            <a:off x="309383" y="244158"/>
            <a:ext cx="7936092" cy="1339850"/>
          </a:xfrm>
        </p:spPr>
        <p:txBody>
          <a:bodyPr/>
          <a:lstStyle/>
          <a:p>
            <a:pPr algn="l"/>
            <a:r>
              <a:rPr lang="en-US" sz="2800" dirty="0" smtClean="0">
                <a:solidFill>
                  <a:srgbClr val="000000">
                    <a:lumMod val="95000"/>
                    <a:lumOff val="5000"/>
                  </a:srgbClr>
                </a:solidFill>
                <a:ea typeface="+mn-ea"/>
                <a:cs typeface="+mn-cs"/>
              </a:rPr>
              <a:t>LFRC URGES CONGRESS TO CONSIDER:</a:t>
            </a:r>
            <a:endParaRPr lang="en-US" dirty="0">
              <a:solidFill>
                <a:schemeClr val="tx1"/>
              </a:solidFill>
            </a:endParaRPr>
          </a:p>
        </p:txBody>
      </p:sp>
      <p:sp>
        <p:nvSpPr>
          <p:cNvPr id="5" name="TextBox 4"/>
          <p:cNvSpPr txBox="1"/>
          <p:nvPr/>
        </p:nvSpPr>
        <p:spPr>
          <a:xfrm>
            <a:off x="529771" y="1711923"/>
            <a:ext cx="8165432" cy="5447645"/>
          </a:xfrm>
          <a:prstGeom prst="rect">
            <a:avLst/>
          </a:prstGeom>
          <a:noFill/>
        </p:spPr>
        <p:txBody>
          <a:bodyPr wrap="square" rtlCol="0">
            <a:spAutoFit/>
          </a:bodyPr>
          <a:lstStyle/>
          <a:p>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a:solidFill>
                  <a:schemeClr val="tx1">
                    <a:lumMod val="95000"/>
                    <a:lumOff val="5000"/>
                  </a:schemeClr>
                </a:solidFill>
              </a:rPr>
              <a:t>Utilizing mitigation </a:t>
            </a:r>
            <a:r>
              <a:rPr lang="en-US" sz="2800" dirty="0" smtClean="0">
                <a:solidFill>
                  <a:schemeClr val="tx1">
                    <a:lumMod val="95000"/>
                    <a:lumOff val="5000"/>
                  </a:schemeClr>
                </a:solidFill>
              </a:rPr>
              <a:t>to </a:t>
            </a:r>
            <a:r>
              <a:rPr lang="en-US" sz="2800" dirty="0">
                <a:solidFill>
                  <a:schemeClr val="tx1">
                    <a:lumMod val="95000"/>
                    <a:lumOff val="5000"/>
                  </a:schemeClr>
                </a:solidFill>
              </a:rPr>
              <a:t>protect </a:t>
            </a:r>
            <a:r>
              <a:rPr lang="en-US" sz="2800" dirty="0" smtClean="0">
                <a:solidFill>
                  <a:schemeClr val="tx1">
                    <a:lumMod val="95000"/>
                    <a:lumOff val="5000"/>
                  </a:schemeClr>
                </a:solidFill>
              </a:rPr>
              <a:t>taxpayer liabilities </a:t>
            </a:r>
            <a:r>
              <a:rPr lang="en-US" sz="2800" dirty="0">
                <a:solidFill>
                  <a:schemeClr val="tx1">
                    <a:lumMod val="95000"/>
                    <a:lumOff val="5000"/>
                  </a:schemeClr>
                </a:solidFill>
              </a:rPr>
              <a:t>and reduce </a:t>
            </a:r>
            <a:r>
              <a:rPr lang="en-US" sz="2800" dirty="0" err="1">
                <a:solidFill>
                  <a:schemeClr val="tx1">
                    <a:lumMod val="95000"/>
                    <a:lumOff val="5000"/>
                  </a:schemeClr>
                </a:solidFill>
              </a:rPr>
              <a:t>NFIP</a:t>
            </a:r>
            <a:r>
              <a:rPr lang="en-US" sz="2800" dirty="0">
                <a:solidFill>
                  <a:schemeClr val="tx1">
                    <a:lumMod val="95000"/>
                    <a:lumOff val="5000"/>
                  </a:schemeClr>
                </a:solidFill>
              </a:rPr>
              <a:t> costs;</a:t>
            </a:r>
          </a:p>
          <a:p>
            <a:pPr marL="800100" lvl="1" indent="-342900">
              <a:buFont typeface="Arial" panose="020B0604020202020204" pitchFamily="34" charset="0"/>
              <a:buChar char="•"/>
            </a:pPr>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Focusing upon increasing participation;</a:t>
            </a:r>
          </a:p>
          <a:p>
            <a:pPr marL="800100" lvl="1" indent="-342900">
              <a:buFont typeface="Arial" panose="020B0604020202020204" pitchFamily="34" charset="0"/>
              <a:buChar char="•"/>
            </a:pPr>
            <a:endParaRPr lang="en-US" sz="2800" dirty="0" smtClean="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Expanding NFIP policyholders.</a:t>
            </a:r>
          </a:p>
          <a:p>
            <a:pPr marL="800100" lvl="1" indent="-342900">
              <a:buFont typeface="Arial" panose="020B0604020202020204" pitchFamily="34" charset="0"/>
              <a:buChar char="•"/>
            </a:pPr>
            <a:endParaRPr lang="en-US" sz="2800" dirty="0">
              <a:solidFill>
                <a:schemeClr val="tx1">
                  <a:lumMod val="95000"/>
                  <a:lumOff val="5000"/>
                </a:schemeClr>
              </a:solidFill>
            </a:endParaRPr>
          </a:p>
          <a:p>
            <a:pPr marL="800100" lvl="1" indent="-342900">
              <a:buFont typeface="Arial" panose="020B0604020202020204" pitchFamily="34" charset="0"/>
              <a:buChar char="•"/>
            </a:pPr>
            <a:r>
              <a:rPr lang="en-US" sz="2800" dirty="0" smtClean="0">
                <a:solidFill>
                  <a:schemeClr val="tx1">
                    <a:lumMod val="95000"/>
                    <a:lumOff val="5000"/>
                  </a:schemeClr>
                </a:solidFill>
              </a:rPr>
              <a:t>Grandfathering – Pre-BW</a:t>
            </a:r>
          </a:p>
          <a:p>
            <a:endParaRPr lang="en-US" sz="2400" dirty="0"/>
          </a:p>
          <a:p>
            <a:endParaRPr lang="en-US" sz="2400" dirty="0" smtClean="0"/>
          </a:p>
          <a:p>
            <a:endParaRPr lang="en-US" sz="2400" dirty="0"/>
          </a:p>
          <a:p>
            <a:endParaRPr lang="en-US" sz="2400" dirty="0" smtClean="0"/>
          </a:p>
        </p:txBody>
      </p:sp>
      <p:pic>
        <p:nvPicPr>
          <p:cNvPr id="6" name="Picture 5"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Tree>
    <p:extLst>
      <p:ext uri="{BB962C8B-B14F-4D97-AF65-F5344CB8AC3E}">
        <p14:creationId xmlns:p14="http://schemas.microsoft.com/office/powerpoint/2010/main" val="2005108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schemeClr val="accent4">
                <a:shade val="45000"/>
                <a:satMod val="135000"/>
              </a:schemeClr>
              <a:prstClr val="white"/>
            </a:duotone>
          </a:blip>
          <a:stretch>
            <a:fillRect/>
          </a:stretch>
        </p:blipFill>
        <p:spPr>
          <a:xfrm>
            <a:off x="215728" y="1639046"/>
            <a:ext cx="8701391" cy="5405576"/>
          </a:xfrm>
          <a:prstGeom prst="rect">
            <a:avLst/>
          </a:prstGeom>
        </p:spPr>
      </p:pic>
      <p:sp>
        <p:nvSpPr>
          <p:cNvPr id="2" name="Title 1"/>
          <p:cNvSpPr>
            <a:spLocks noGrp="1"/>
          </p:cNvSpPr>
          <p:nvPr>
            <p:ph type="title"/>
          </p:nvPr>
        </p:nvSpPr>
        <p:spPr>
          <a:xfrm>
            <a:off x="309383" y="244158"/>
            <a:ext cx="7936092" cy="1339850"/>
          </a:xfrm>
        </p:spPr>
        <p:txBody>
          <a:bodyPr/>
          <a:lstStyle/>
          <a:p>
            <a:pPr algn="l"/>
            <a:r>
              <a:rPr lang="en-US" dirty="0" smtClean="0">
                <a:solidFill>
                  <a:schemeClr val="tx1"/>
                </a:solidFill>
              </a:rPr>
              <a:t>Questions?</a:t>
            </a:r>
            <a:endParaRPr lang="en-US" dirty="0">
              <a:solidFill>
                <a:schemeClr val="tx1"/>
              </a:solidFill>
            </a:endParaRPr>
          </a:p>
        </p:txBody>
      </p:sp>
      <p:sp>
        <p:nvSpPr>
          <p:cNvPr id="5" name="TextBox 4"/>
          <p:cNvSpPr txBox="1"/>
          <p:nvPr/>
        </p:nvSpPr>
        <p:spPr>
          <a:xfrm>
            <a:off x="529771" y="1711923"/>
            <a:ext cx="8165432" cy="1631216"/>
          </a:xfrm>
          <a:prstGeom prst="rect">
            <a:avLst/>
          </a:prstGeom>
          <a:noFill/>
        </p:spPr>
        <p:txBody>
          <a:bodyPr wrap="square" rtlCol="0">
            <a:spAutoFit/>
          </a:bodyPr>
          <a:lstStyle/>
          <a:p>
            <a:endParaRPr lang="en-US" sz="2800" dirty="0" smtClean="0">
              <a:solidFill>
                <a:schemeClr val="tx1">
                  <a:lumMod val="95000"/>
                  <a:lumOff val="5000"/>
                </a:schemeClr>
              </a:solidFill>
            </a:endParaRPr>
          </a:p>
          <a:p>
            <a:endParaRPr lang="en-US" sz="2400" dirty="0" smtClean="0"/>
          </a:p>
          <a:p>
            <a:endParaRPr lang="en-US" sz="2400" dirty="0"/>
          </a:p>
          <a:p>
            <a:endParaRPr lang="en-US" sz="2400" dirty="0" smtClean="0"/>
          </a:p>
        </p:txBody>
      </p:sp>
      <p:pic>
        <p:nvPicPr>
          <p:cNvPr id="6" name="Picture 5"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1692067" y="3112306"/>
            <a:ext cx="6009979" cy="461665"/>
          </a:xfrm>
          <a:prstGeom prst="rect">
            <a:avLst/>
          </a:prstGeom>
          <a:noFill/>
        </p:spPr>
        <p:txBody>
          <a:bodyPr wrap="none" rtlCol="0">
            <a:spAutoFit/>
          </a:bodyPr>
          <a:lstStyle/>
          <a:p>
            <a:r>
              <a:rPr lang="en-US" sz="2400" b="1" dirty="0" smtClean="0"/>
              <a:t>And what about the FFRMS revocation?</a:t>
            </a:r>
            <a:endParaRPr lang="en-US" sz="2400" b="1" dirty="0"/>
          </a:p>
        </p:txBody>
      </p:sp>
    </p:spTree>
    <p:extLst>
      <p:ext uri="{BB962C8B-B14F-4D97-AF65-F5344CB8AC3E}">
        <p14:creationId xmlns:p14="http://schemas.microsoft.com/office/powerpoint/2010/main" val="3581632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3893" y="244158"/>
            <a:ext cx="8732254" cy="6482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07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1015663"/>
          </a:xfrm>
          <a:prstGeom prst="rect">
            <a:avLst/>
          </a:prstGeom>
          <a:noFill/>
        </p:spPr>
        <p:txBody>
          <a:bodyPr wrap="square" rtlCol="0">
            <a:spAutoFit/>
          </a:bodyPr>
          <a:lstStyle/>
          <a:p>
            <a:r>
              <a:rPr lang="en-US" sz="6000" dirty="0" smtClean="0"/>
              <a:t>Who We Are</a:t>
            </a:r>
          </a:p>
        </p:txBody>
      </p:sp>
      <p:sp>
        <p:nvSpPr>
          <p:cNvPr id="7" name="TextBox 6"/>
          <p:cNvSpPr txBox="1"/>
          <p:nvPr/>
        </p:nvSpPr>
        <p:spPr>
          <a:xfrm>
            <a:off x="504361" y="1773332"/>
            <a:ext cx="8106280" cy="2246769"/>
          </a:xfrm>
          <a:prstGeom prst="rect">
            <a:avLst/>
          </a:prstGeom>
          <a:noFill/>
        </p:spPr>
        <p:txBody>
          <a:bodyPr wrap="square" rtlCol="0">
            <a:spAutoFit/>
          </a:bodyPr>
          <a:lstStyle/>
          <a:p>
            <a:pPr algn="ctr"/>
            <a:r>
              <a:rPr lang="en-US" sz="2800" dirty="0" smtClean="0"/>
              <a:t>Louisiana Flood Risk Coalition (LFRC) was established in 2016 to advocate for reform of the National Flood Insurance Program (NFIP) in order to develop responsible floodplain management within coastal and riverine communities.  </a:t>
            </a:r>
          </a:p>
        </p:txBody>
      </p:sp>
      <p:sp>
        <p:nvSpPr>
          <p:cNvPr id="8" name="TextBox 7"/>
          <p:cNvSpPr txBox="1"/>
          <p:nvPr/>
        </p:nvSpPr>
        <p:spPr>
          <a:xfrm>
            <a:off x="656761" y="4290348"/>
            <a:ext cx="7953880" cy="193899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dirty="0" smtClean="0">
                <a:solidFill>
                  <a:schemeClr val="tx1"/>
                </a:solidFill>
              </a:rPr>
              <a:t>The Coalition is comprised of </a:t>
            </a:r>
            <a:r>
              <a:rPr lang="en-US" sz="2400" b="1" dirty="0" smtClean="0">
                <a:solidFill>
                  <a:schemeClr val="tx1"/>
                </a:solidFill>
              </a:rPr>
              <a:t>levee districts</a:t>
            </a:r>
            <a:r>
              <a:rPr lang="en-US" sz="2400" dirty="0" smtClean="0">
                <a:solidFill>
                  <a:schemeClr val="tx1"/>
                </a:solidFill>
              </a:rPr>
              <a:t> spread across Louisiana, but welcomes input and engagement from others working to ensure Americans have a NFIP that is both </a:t>
            </a:r>
            <a:r>
              <a:rPr lang="en-US" sz="2400" b="1" dirty="0" smtClean="0">
                <a:solidFill>
                  <a:schemeClr val="tx1"/>
                </a:solidFill>
              </a:rPr>
              <a:t>sustainable</a:t>
            </a:r>
            <a:r>
              <a:rPr lang="en-US" sz="2400" dirty="0" smtClean="0">
                <a:solidFill>
                  <a:schemeClr val="tx1"/>
                </a:solidFill>
              </a:rPr>
              <a:t> and </a:t>
            </a:r>
            <a:r>
              <a:rPr lang="en-US" sz="2400" b="1" dirty="0" smtClean="0">
                <a:solidFill>
                  <a:schemeClr val="tx1"/>
                </a:solidFill>
              </a:rPr>
              <a:t>fiscally responsible</a:t>
            </a:r>
            <a:r>
              <a:rPr lang="en-US" sz="2400" dirty="0" smtClean="0">
                <a:solidFill>
                  <a:schemeClr val="tx1"/>
                </a:solidFill>
              </a:rPr>
              <a:t> in working to mitigate flood loss.</a:t>
            </a:r>
          </a:p>
        </p:txBody>
      </p:sp>
    </p:spTree>
    <p:extLst>
      <p:ext uri="{BB962C8B-B14F-4D97-AF65-F5344CB8AC3E}">
        <p14:creationId xmlns:p14="http://schemas.microsoft.com/office/powerpoint/2010/main" val="3932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923330"/>
          </a:xfrm>
          <a:prstGeom prst="rect">
            <a:avLst/>
          </a:prstGeom>
          <a:noFill/>
        </p:spPr>
        <p:txBody>
          <a:bodyPr wrap="square" rtlCol="0">
            <a:spAutoFit/>
          </a:bodyPr>
          <a:lstStyle/>
          <a:p>
            <a:r>
              <a:rPr lang="en-US" sz="5400" dirty="0" smtClean="0"/>
              <a:t>LFRC Critical Issues</a:t>
            </a:r>
          </a:p>
        </p:txBody>
      </p:sp>
      <p:sp>
        <p:nvSpPr>
          <p:cNvPr id="8" name="TextBox 7"/>
          <p:cNvSpPr txBox="1"/>
          <p:nvPr/>
        </p:nvSpPr>
        <p:spPr>
          <a:xfrm>
            <a:off x="433136" y="1937506"/>
            <a:ext cx="8296823" cy="440120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4000" dirty="0" smtClean="0">
                <a:solidFill>
                  <a:schemeClr val="tx1"/>
                </a:solidFill>
              </a:rPr>
              <a:t>Participation</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Grandfathering/Affordability</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Cost Reduction</a:t>
            </a:r>
          </a:p>
          <a:p>
            <a:pPr algn="just"/>
            <a:endParaRPr lang="en-US" sz="4000" dirty="0">
              <a:solidFill>
                <a:schemeClr val="tx1"/>
              </a:solidFill>
            </a:endParaRPr>
          </a:p>
          <a:p>
            <a:pPr marL="342900" indent="-342900" algn="just">
              <a:buFont typeface="Wingdings" pitchFamily="2" charset="2"/>
              <a:buChar char="Ø"/>
            </a:pPr>
            <a:r>
              <a:rPr lang="en-US" sz="4000" dirty="0" smtClean="0">
                <a:solidFill>
                  <a:schemeClr val="tx1"/>
                </a:solidFill>
              </a:rPr>
              <a:t>Mitigation/Risk </a:t>
            </a:r>
            <a:r>
              <a:rPr lang="en-US" sz="4000" dirty="0">
                <a:solidFill>
                  <a:schemeClr val="tx1"/>
                </a:solidFill>
              </a:rPr>
              <a:t>Reduction</a:t>
            </a:r>
          </a:p>
        </p:txBody>
      </p:sp>
    </p:spTree>
    <p:extLst>
      <p:ext uri="{BB962C8B-B14F-4D97-AF65-F5344CB8AC3E}">
        <p14:creationId xmlns:p14="http://schemas.microsoft.com/office/powerpoint/2010/main" val="16064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5" name="TextBox 4"/>
          <p:cNvSpPr txBox="1"/>
          <p:nvPr/>
        </p:nvSpPr>
        <p:spPr>
          <a:xfrm>
            <a:off x="504361" y="468658"/>
            <a:ext cx="6818274" cy="923330"/>
          </a:xfrm>
          <a:prstGeom prst="rect">
            <a:avLst/>
          </a:prstGeom>
          <a:noFill/>
        </p:spPr>
        <p:txBody>
          <a:bodyPr wrap="square" rtlCol="0">
            <a:spAutoFit/>
          </a:bodyPr>
          <a:lstStyle/>
          <a:p>
            <a:r>
              <a:rPr lang="en-US" sz="5400" dirty="0" smtClean="0"/>
              <a:t>Participation</a:t>
            </a:r>
          </a:p>
        </p:txBody>
      </p:sp>
      <p:sp>
        <p:nvSpPr>
          <p:cNvPr id="8" name="TextBox 7"/>
          <p:cNvSpPr txBox="1"/>
          <p:nvPr/>
        </p:nvSpPr>
        <p:spPr>
          <a:xfrm>
            <a:off x="433136" y="1937506"/>
            <a:ext cx="8296823" cy="449353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lgn="just">
              <a:buFont typeface="Wingdings" pitchFamily="2" charset="2"/>
              <a:buChar char="Ø"/>
            </a:pPr>
            <a:r>
              <a:rPr lang="en-US" sz="2200" dirty="0">
                <a:solidFill>
                  <a:schemeClr val="tx1"/>
                </a:solidFill>
              </a:rPr>
              <a:t>The NFIP has had a mandatory participation requirement since 1973.</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A 2006 study by the Rand Corporation identified that only 49% of the homeowners that were required to have insurance, were actually participating in the program.</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FEMA’s Roy Wright has testified that he has seen participation estimates between 35-55%.</a:t>
            </a:r>
          </a:p>
          <a:p>
            <a:pPr marL="342900" indent="-342900" algn="just">
              <a:buFont typeface="Wingdings" pitchFamily="2" charset="2"/>
              <a:buChar char="Ø"/>
            </a:pPr>
            <a:endParaRPr lang="en-US" sz="2200" dirty="0">
              <a:solidFill>
                <a:schemeClr val="tx1"/>
              </a:solidFill>
            </a:endParaRPr>
          </a:p>
          <a:p>
            <a:pPr marL="342900" indent="-342900" algn="just">
              <a:buFont typeface="Wingdings" pitchFamily="2" charset="2"/>
              <a:buChar char="Ø"/>
            </a:pPr>
            <a:r>
              <a:rPr lang="en-US" sz="2200" dirty="0">
                <a:solidFill>
                  <a:schemeClr val="tx1"/>
                </a:solidFill>
              </a:rPr>
              <a:t>GAO Report (GAO-17-425) - Increasing consumer participation could help ensure more consumers would be better protected from the financial risk of flooding</a:t>
            </a:r>
          </a:p>
        </p:txBody>
      </p:sp>
    </p:spTree>
    <p:extLst>
      <p:ext uri="{BB962C8B-B14F-4D97-AF65-F5344CB8AC3E}">
        <p14:creationId xmlns:p14="http://schemas.microsoft.com/office/powerpoint/2010/main" val="39310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1319887" y="-909965"/>
            <a:ext cx="6429358" cy="873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80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830997"/>
          </a:xfrm>
          <a:prstGeom prst="rect">
            <a:avLst/>
          </a:prstGeom>
          <a:noFill/>
        </p:spPr>
        <p:txBody>
          <a:bodyPr wrap="square" rtlCol="0">
            <a:spAutoFit/>
          </a:bodyPr>
          <a:lstStyle/>
          <a:p>
            <a:r>
              <a:rPr lang="en-US" sz="4400" dirty="0" smtClean="0"/>
              <a:t>Affordability/Grandfathering</a:t>
            </a:r>
            <a:r>
              <a:rPr lang="en-US" sz="4800" dirty="0" smtClean="0"/>
              <a:t> </a:t>
            </a:r>
            <a:endParaRPr lang="en-US" sz="3600" dirty="0"/>
          </a:p>
        </p:txBody>
      </p:sp>
      <p:sp>
        <p:nvSpPr>
          <p:cNvPr id="2" name="Rectangle 1"/>
          <p:cNvSpPr/>
          <p:nvPr/>
        </p:nvSpPr>
        <p:spPr>
          <a:xfrm>
            <a:off x="256584" y="1694532"/>
            <a:ext cx="8569894" cy="4154984"/>
          </a:xfrm>
          <a:prstGeom prst="rect">
            <a:avLst/>
          </a:prstGeom>
          <a:solidFill>
            <a:schemeClr val="accent6"/>
          </a:solidFill>
        </p:spPr>
        <p:txBody>
          <a:bodyPr wrap="square">
            <a:spAutoFit/>
          </a:bodyPr>
          <a:lstStyle/>
          <a:p>
            <a:pPr marL="342900" indent="-342900">
              <a:buFont typeface="Wingdings" pitchFamily="2" charset="2"/>
              <a:buChar char="Ø"/>
            </a:pPr>
            <a:r>
              <a:rPr lang="en-US" sz="2400" dirty="0" smtClean="0"/>
              <a:t>The </a:t>
            </a:r>
            <a:r>
              <a:rPr lang="en-US" sz="2400" dirty="0"/>
              <a:t>federal government invited all of today’s policyholders to become policyholders at some point in the past – pre and post firm</a:t>
            </a:r>
            <a:r>
              <a:rPr lang="en-US" sz="2400" dirty="0" smtClean="0"/>
              <a:t>.</a:t>
            </a:r>
          </a:p>
          <a:p>
            <a:endParaRPr lang="en-US" sz="2400" dirty="0" smtClean="0"/>
          </a:p>
          <a:p>
            <a:pPr marL="342900" indent="-342900">
              <a:buFont typeface="Wingdings" pitchFamily="2" charset="2"/>
              <a:buChar char="Ø"/>
            </a:pPr>
            <a:r>
              <a:rPr lang="en-US" sz="2400" dirty="0" smtClean="0"/>
              <a:t>These </a:t>
            </a:r>
            <a:r>
              <a:rPr lang="en-US" sz="2400" dirty="0"/>
              <a:t>homeowners should not be penalized for the past poor performance of our </a:t>
            </a:r>
            <a:r>
              <a:rPr lang="en-US" sz="2400" dirty="0" smtClean="0"/>
              <a:t>government</a:t>
            </a:r>
          </a:p>
          <a:p>
            <a:pPr marL="1200150" lvl="2" indent="-285750">
              <a:buFont typeface="Arial"/>
              <a:buChar char="•"/>
            </a:pPr>
            <a:r>
              <a:rPr lang="en-US" sz="2400" dirty="0" smtClean="0"/>
              <a:t>future </a:t>
            </a:r>
            <a:r>
              <a:rPr lang="en-US" sz="2400" dirty="0"/>
              <a:t>and continued participation should be the program’s </a:t>
            </a:r>
            <a:r>
              <a:rPr lang="en-US" sz="2400" dirty="0" smtClean="0"/>
              <a:t>focus</a:t>
            </a:r>
          </a:p>
          <a:p>
            <a:pPr marL="1200150" lvl="2" indent="-285750">
              <a:buFont typeface="Arial"/>
              <a:buChar char="•"/>
            </a:pPr>
            <a:endParaRPr lang="en-US" sz="2400" dirty="0" smtClean="0"/>
          </a:p>
          <a:p>
            <a:pPr marL="342900" indent="-342900">
              <a:buFont typeface="Wingdings" pitchFamily="2" charset="2"/>
              <a:buChar char="Ø"/>
            </a:pPr>
            <a:r>
              <a:rPr lang="en-US" sz="2400" dirty="0" smtClean="0"/>
              <a:t>Why </a:t>
            </a:r>
            <a:r>
              <a:rPr lang="en-US" sz="2400" dirty="0"/>
              <a:t>are we saddling those who are following the rules with burden of maintaining the program’s solvency? </a:t>
            </a:r>
          </a:p>
        </p:txBody>
      </p:sp>
    </p:spTree>
    <p:extLst>
      <p:ext uri="{BB962C8B-B14F-4D97-AF65-F5344CB8AC3E}">
        <p14:creationId xmlns:p14="http://schemas.microsoft.com/office/powerpoint/2010/main" val="15879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b 6 Louisiana Flood Risk Coalition Log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25310" y="314257"/>
            <a:ext cx="1204651" cy="1204651"/>
          </a:xfrm>
          <a:prstGeom prst="rect">
            <a:avLst/>
          </a:prstGeom>
        </p:spPr>
      </p:pic>
      <p:sp>
        <p:nvSpPr>
          <p:cNvPr id="3" name="TextBox 2"/>
          <p:cNvSpPr txBox="1"/>
          <p:nvPr/>
        </p:nvSpPr>
        <p:spPr>
          <a:xfrm>
            <a:off x="396376" y="507101"/>
            <a:ext cx="8333585" cy="830997"/>
          </a:xfrm>
          <a:prstGeom prst="rect">
            <a:avLst/>
          </a:prstGeom>
          <a:noFill/>
        </p:spPr>
        <p:txBody>
          <a:bodyPr wrap="square" rtlCol="0">
            <a:spAutoFit/>
          </a:bodyPr>
          <a:lstStyle/>
          <a:p>
            <a:r>
              <a:rPr lang="en-US" sz="4400" dirty="0" smtClean="0"/>
              <a:t>Cost Reduction</a:t>
            </a:r>
            <a:r>
              <a:rPr lang="en-US" sz="4800" dirty="0" smtClean="0"/>
              <a:t> </a:t>
            </a:r>
            <a:endParaRPr lang="en-US" sz="3600" dirty="0"/>
          </a:p>
        </p:txBody>
      </p:sp>
      <p:sp>
        <p:nvSpPr>
          <p:cNvPr id="5" name="Rectangle 4"/>
          <p:cNvSpPr/>
          <p:nvPr/>
        </p:nvSpPr>
        <p:spPr>
          <a:xfrm>
            <a:off x="396377" y="1636346"/>
            <a:ext cx="8333584" cy="4801314"/>
          </a:xfrm>
          <a:prstGeom prst="rect">
            <a:avLst/>
          </a:prstGeom>
          <a:solidFill>
            <a:schemeClr val="accent6"/>
          </a:solidFill>
        </p:spPr>
        <p:txBody>
          <a:bodyPr wrap="square">
            <a:spAutoFit/>
          </a:bodyPr>
          <a:lstStyle/>
          <a:p>
            <a:pPr marL="285750" lvl="0" indent="-285750">
              <a:buFont typeface="Wingdings" pitchFamily="2" charset="2"/>
              <a:buChar char="Ø"/>
            </a:pPr>
            <a:r>
              <a:rPr lang="en-US" sz="2400" dirty="0"/>
              <a:t>Increasing revenues/solvency of the NFIP is the critical element of this reauthorization</a:t>
            </a:r>
            <a:r>
              <a:rPr lang="en-US" sz="2400" dirty="0" smtClean="0"/>
              <a:t>.</a:t>
            </a:r>
          </a:p>
          <a:p>
            <a:pPr lvl="0"/>
            <a:endParaRPr lang="en-US" sz="2400" dirty="0" smtClean="0"/>
          </a:p>
          <a:p>
            <a:pPr marL="285750" lvl="0" indent="-285750">
              <a:buFont typeface="Wingdings" pitchFamily="2" charset="2"/>
              <a:buChar char="Ø"/>
            </a:pPr>
            <a:r>
              <a:rPr lang="en-US" sz="2400" dirty="0" smtClean="0"/>
              <a:t>Policymakers </a:t>
            </a:r>
            <a:r>
              <a:rPr lang="en-US" sz="2400" dirty="0"/>
              <a:t>must seek to reduce the cost of government operations (e.g., administration reforms, WYO, etc</a:t>
            </a:r>
            <a:r>
              <a:rPr lang="en-US" sz="2400" dirty="0" smtClean="0"/>
              <a:t>.)</a:t>
            </a:r>
          </a:p>
          <a:p>
            <a:pPr lvl="0"/>
            <a:endParaRPr lang="en-US" sz="2400" dirty="0" smtClean="0"/>
          </a:p>
          <a:p>
            <a:pPr marL="285750" lvl="0" indent="-285750">
              <a:buFont typeface="Wingdings" pitchFamily="2" charset="2"/>
              <a:buChar char="Ø"/>
            </a:pPr>
            <a:r>
              <a:rPr lang="en-US" sz="2400" dirty="0" smtClean="0"/>
              <a:t>Raising </a:t>
            </a:r>
            <a:r>
              <a:rPr lang="en-US" sz="2400" dirty="0"/>
              <a:t>rates to carry a bloated operational budget is not </a:t>
            </a:r>
            <a:r>
              <a:rPr lang="en-US" sz="2400" dirty="0" smtClean="0"/>
              <a:t>sustainable</a:t>
            </a:r>
          </a:p>
          <a:p>
            <a:pPr marL="285750" lvl="0" indent="-285750">
              <a:buFont typeface="Wingdings" pitchFamily="2" charset="2"/>
              <a:buChar char="Ø"/>
            </a:pPr>
            <a:endParaRPr lang="en-US" sz="2400" dirty="0"/>
          </a:p>
          <a:p>
            <a:pPr marL="285750" lvl="0" indent="-285750">
              <a:buFont typeface="Wingdings" pitchFamily="2" charset="2"/>
              <a:buChar char="Ø"/>
            </a:pPr>
            <a:r>
              <a:rPr lang="en-US" sz="2400" dirty="0" smtClean="0"/>
              <a:t>Future </a:t>
            </a:r>
            <a:r>
              <a:rPr lang="en-US" sz="2400" dirty="0"/>
              <a:t>claims cost can be reduced with the establishment of other initiatives, </a:t>
            </a:r>
            <a:r>
              <a:rPr lang="en-US" sz="2400" dirty="0" smtClean="0"/>
              <a:t>improved </a:t>
            </a:r>
            <a:r>
              <a:rPr lang="en-US" sz="2400" dirty="0"/>
              <a:t>mapping, the fairness of 2.4% of the program’s budget being spent on state sales taxes, etc.</a:t>
            </a:r>
            <a:r>
              <a:rPr lang="en-US" sz="2400" b="1" dirty="0"/>
              <a:t> </a:t>
            </a:r>
            <a:endParaRPr lang="en-US" sz="2400" b="1" dirty="0" smtClean="0"/>
          </a:p>
          <a:p>
            <a:pPr lvl="0"/>
            <a:endParaRPr lang="en-US" dirty="0"/>
          </a:p>
        </p:txBody>
      </p:sp>
    </p:spTree>
    <p:extLst>
      <p:ext uri="{BB962C8B-B14F-4D97-AF65-F5344CB8AC3E}">
        <p14:creationId xmlns:p14="http://schemas.microsoft.com/office/powerpoint/2010/main" val="52696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NFIP Premiums vs. Loss Dollars Paid</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98086" y="2085474"/>
            <a:ext cx="8784487" cy="455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8287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Office Theme">
  <a:themeElements>
    <a:clrScheme name="Custom 17">
      <a:dk1>
        <a:srgbClr val="5A5A5B"/>
      </a:dk1>
      <a:lt1>
        <a:srgbClr val="FFFFFF"/>
      </a:lt1>
      <a:dk2>
        <a:srgbClr val="747575"/>
      </a:dk2>
      <a:lt2>
        <a:srgbClr val="C5C3C4"/>
      </a:lt2>
      <a:accent1>
        <a:srgbClr val="B4D447"/>
      </a:accent1>
      <a:accent2>
        <a:srgbClr val="5FC6C5"/>
      </a:accent2>
      <a:accent3>
        <a:srgbClr val="00A8C8"/>
      </a:accent3>
      <a:accent4>
        <a:srgbClr val="74BF58"/>
      </a:accent4>
      <a:accent5>
        <a:srgbClr val="C7925A"/>
      </a:accent5>
      <a:accent6>
        <a:srgbClr val="CF6567"/>
      </a:accent6>
      <a:hlink>
        <a:srgbClr val="FFFFFF"/>
      </a:hlink>
      <a:folHlink>
        <a:srgbClr val="98989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CPRA_Template" id="{BA2BFC59-02CE-FA49-BEDC-79C22A05C430}" vid="{59508DED-55CA-4146-923B-DB9A8B4474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2605</TotalTime>
  <Words>803</Words>
  <Application>Microsoft Office PowerPoint</Application>
  <PresentationFormat>On-screen Show (4:3)</PresentationFormat>
  <Paragraphs>130</Paragraphs>
  <Slides>23</Slides>
  <Notes>3</Notes>
  <HiddenSlides>1</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Capital</vt:lpstr>
      <vt:lpstr>4_Office Theme</vt:lpstr>
      <vt:lpstr>10_Office Theme</vt:lpstr>
      <vt:lpstr>Louisiana Flood Risk Coalition </vt:lpstr>
      <vt:lpstr>Louisiana Flood Risk Coalition </vt:lpstr>
      <vt:lpstr>PowerPoint Presentation</vt:lpstr>
      <vt:lpstr>PowerPoint Presentation</vt:lpstr>
      <vt:lpstr>PowerPoint Presentation</vt:lpstr>
      <vt:lpstr>PowerPoint Presentation</vt:lpstr>
      <vt:lpstr>PowerPoint Presentation</vt:lpstr>
      <vt:lpstr>PowerPoint Presentation</vt:lpstr>
      <vt:lpstr>NFIP Premiums vs. Loss Dollars Paid</vt:lpstr>
      <vt:lpstr>PowerPoint Presentation</vt:lpstr>
      <vt:lpstr>PowerPoint Presentation</vt:lpstr>
      <vt:lpstr>LAMP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LFRC URGES CONGRESS TO CONSIDER:</vt:lpstr>
      <vt:lpstr>Questions?</vt:lpstr>
      <vt:lpstr>PowerPoint Presentation</vt:lpstr>
    </vt:vector>
  </TitlesOfParts>
  <Company>Lori LeBlanc,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Louisiana Flood Risk Coalition</dc:title>
  <dc:creator>Melissa Cloutet</dc:creator>
  <cp:lastModifiedBy>Dwayne Bourgeois</cp:lastModifiedBy>
  <cp:revision>100</cp:revision>
  <cp:lastPrinted>2017-03-29T13:22:39Z</cp:lastPrinted>
  <dcterms:created xsi:type="dcterms:W3CDTF">2017-02-16T15:49:40Z</dcterms:created>
  <dcterms:modified xsi:type="dcterms:W3CDTF">2017-09-25T21:10:28Z</dcterms:modified>
</cp:coreProperties>
</file>