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5" r:id="rId2"/>
  </p:sldMasterIdLst>
  <p:notesMasterIdLst>
    <p:notesMasterId r:id="rId13"/>
  </p:notesMasterIdLst>
  <p:handoutMasterIdLst>
    <p:handoutMasterId r:id="rId14"/>
  </p:handoutMasterIdLst>
  <p:sldIdLst>
    <p:sldId id="294" r:id="rId3"/>
    <p:sldId id="339" r:id="rId4"/>
    <p:sldId id="340" r:id="rId5"/>
    <p:sldId id="342" r:id="rId6"/>
    <p:sldId id="349" r:id="rId7"/>
    <p:sldId id="344" r:id="rId8"/>
    <p:sldId id="335" r:id="rId9"/>
    <p:sldId id="336" r:id="rId10"/>
    <p:sldId id="337" r:id="rId11"/>
    <p:sldId id="343" r:id="rId1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s, Matthew P MVS" initials="MC" lastIdx="1" clrIdx="0">
    <p:extLst>
      <p:ext uri="{19B8F6BF-5375-455C-9EA6-DF929625EA0E}">
        <p15:presenceInfo xmlns:p15="http://schemas.microsoft.com/office/powerpoint/2012/main" userId="Collins, Matthew P MV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80"/>
    <a:srgbClr val="3333CC"/>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62869" autoAdjust="0"/>
  </p:normalViewPr>
  <p:slideViewPr>
    <p:cSldViewPr>
      <p:cViewPr varScale="1">
        <p:scale>
          <a:sx n="55" d="100"/>
          <a:sy n="55" d="100"/>
        </p:scale>
        <p:origin x="95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defTabSz="947738">
              <a:defRPr sz="1200"/>
            </a:lvl1pPr>
          </a:lstStyle>
          <a:p>
            <a:pPr>
              <a:defRPr/>
            </a:pPr>
            <a:endParaRPr lang="en-US"/>
          </a:p>
        </p:txBody>
      </p:sp>
      <p:sp>
        <p:nvSpPr>
          <p:cNvPr id="91139"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defTabSz="947738">
              <a:defRPr sz="1200"/>
            </a:lvl1pPr>
          </a:lstStyle>
          <a:p>
            <a:pPr>
              <a:defRPr/>
            </a:pPr>
            <a:endParaRPr lang="en-US"/>
          </a:p>
        </p:txBody>
      </p:sp>
      <p:sp>
        <p:nvSpPr>
          <p:cNvPr id="91140"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defTabSz="947738">
              <a:defRPr sz="1200"/>
            </a:lvl1pPr>
          </a:lstStyle>
          <a:p>
            <a:pPr>
              <a:defRPr/>
            </a:pPr>
            <a:endParaRPr lang="en-US"/>
          </a:p>
        </p:txBody>
      </p:sp>
      <p:sp>
        <p:nvSpPr>
          <p:cNvPr id="91141"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defTabSz="947738">
              <a:defRPr sz="1200"/>
            </a:lvl1pPr>
          </a:lstStyle>
          <a:p>
            <a:pPr>
              <a:defRPr/>
            </a:pPr>
            <a:fld id="{3707BFA4-B49F-4894-A7B5-25D422777C70}" type="slidenum">
              <a:rPr lang="en-US"/>
              <a:pPr>
                <a:defRPr/>
              </a:pPr>
              <a:t>‹#›</a:t>
            </a:fld>
            <a:endParaRPr lang="en-US"/>
          </a:p>
        </p:txBody>
      </p:sp>
    </p:spTree>
    <p:extLst>
      <p:ext uri="{BB962C8B-B14F-4D97-AF65-F5344CB8AC3E}">
        <p14:creationId xmlns:p14="http://schemas.microsoft.com/office/powerpoint/2010/main" val="2661996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88">
              <a:defRPr sz="1200"/>
            </a:lvl1pPr>
          </a:lstStyle>
          <a:p>
            <a:pPr>
              <a:defRPr/>
            </a:pPr>
            <a:endParaRPr lang="en-US"/>
          </a:p>
        </p:txBody>
      </p:sp>
      <p:sp>
        <p:nvSpPr>
          <p:cNvPr id="82947"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2950"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88">
              <a:defRPr sz="1200"/>
            </a:lvl1pPr>
          </a:lstStyle>
          <a:p>
            <a:pPr>
              <a:defRPr/>
            </a:pPr>
            <a:endParaRPr lang="en-US"/>
          </a:p>
        </p:txBody>
      </p:sp>
      <p:sp>
        <p:nvSpPr>
          <p:cNvPr id="82951"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a:lvl1pPr>
          </a:lstStyle>
          <a:p>
            <a:pPr>
              <a:defRPr/>
            </a:pPr>
            <a:fld id="{BF581795-9504-41DE-A977-00DA6162EBAB}" type="slidenum">
              <a:rPr lang="en-US"/>
              <a:pPr>
                <a:defRPr/>
              </a:pPr>
              <a:t>‹#›</a:t>
            </a:fld>
            <a:endParaRPr lang="en-US"/>
          </a:p>
        </p:txBody>
      </p:sp>
    </p:spTree>
    <p:extLst>
      <p:ext uri="{BB962C8B-B14F-4D97-AF65-F5344CB8AC3E}">
        <p14:creationId xmlns:p14="http://schemas.microsoft.com/office/powerpoint/2010/main" val="4120512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t>MVS</a:t>
            </a:r>
            <a:r>
              <a:rPr lang="en-US" baseline="0" dirty="0" smtClean="0"/>
              <a:t> is within the confluence of 3 major rivers</a:t>
            </a:r>
          </a:p>
          <a:p>
            <a:endParaRPr lang="en-US" baseline="0" dirty="0" smtClean="0"/>
          </a:p>
          <a:p>
            <a:r>
              <a:rPr lang="en-US" baseline="0" dirty="0" smtClean="0"/>
              <a:t>We are in the transition point from a pooled to open river.</a:t>
            </a:r>
          </a:p>
          <a:p>
            <a:endParaRPr lang="en-US" baseline="0" dirty="0" smtClean="0"/>
          </a:p>
          <a:p>
            <a:r>
              <a:rPr lang="en-US" baseline="0" dirty="0" smtClean="0"/>
              <a:t>Over the last several years we have experience many extremes.</a:t>
            </a:r>
          </a:p>
          <a:p>
            <a:r>
              <a:rPr lang="en-US" baseline="0" dirty="0" smtClean="0"/>
              <a:t>-Flood of 2011</a:t>
            </a:r>
          </a:p>
          <a:p>
            <a:r>
              <a:rPr lang="en-US" baseline="0" dirty="0" smtClean="0"/>
              <a:t>-Drought of 2012-2013</a:t>
            </a:r>
          </a:p>
          <a:p>
            <a:r>
              <a:rPr lang="en-US" baseline="0" dirty="0" smtClean="0"/>
              <a:t>-Flood of 2013 (8</a:t>
            </a:r>
            <a:r>
              <a:rPr lang="en-US" baseline="30000" dirty="0" smtClean="0"/>
              <a:t>th</a:t>
            </a:r>
            <a:r>
              <a:rPr lang="en-US" baseline="0" dirty="0" smtClean="0"/>
              <a:t> highest level measured in St. Louis 40.3 feet June 2013) </a:t>
            </a:r>
          </a:p>
          <a:p>
            <a:endParaRPr lang="en-US" baseline="0" dirty="0" smtClean="0"/>
          </a:p>
          <a:p>
            <a:r>
              <a:rPr lang="en-US" baseline="0" dirty="0" smtClean="0"/>
              <a:t>And in the last 3 years alone we have experienced 4 major floods, resulting in 10 levee systems that have breached and 24 that have overtopped in these last 3 years.   </a:t>
            </a:r>
          </a:p>
        </p:txBody>
      </p:sp>
      <p:sp>
        <p:nvSpPr>
          <p:cNvPr id="34820" name="Slide Number Placeholder 3"/>
          <p:cNvSpPr>
            <a:spLocks noGrp="1"/>
          </p:cNvSpPr>
          <p:nvPr>
            <p:ph type="sldNum" sz="quarter" idx="5"/>
          </p:nvPr>
        </p:nvSpPr>
        <p:spPr>
          <a:noFill/>
        </p:spPr>
        <p:txBody>
          <a:bodyPr/>
          <a:lstStyle/>
          <a:p>
            <a:fld id="{80E36357-EDBA-4A49-B1BB-7C6F4B0BCA7C}" type="slidenum">
              <a:rPr lang="en-US" smtClean="0"/>
              <a:pPr/>
              <a:t>1</a:t>
            </a:fld>
            <a:endParaRPr lang="en-US" smtClean="0"/>
          </a:p>
        </p:txBody>
      </p:sp>
    </p:spTree>
    <p:extLst>
      <p:ext uri="{BB962C8B-B14F-4D97-AF65-F5344CB8AC3E}">
        <p14:creationId xmlns:p14="http://schemas.microsoft.com/office/powerpoint/2010/main" val="2767434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MVR’s UMR mainstem levee system surveys found significant sections of 7 Federal levee districts (10 systems) to be 2 to 4 feet above the levee systems’ federally authorized elevation.  2 levee districts are in IL, 3 in MO, and 2 in IA; involves 2 FEMA Regions (5 &amp;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Deliberate coordination &amp; collaboration with the 3 States, FEMA Regions 5 &amp; 7, &amp; multiple levee districts, each working within their own authorities, programs, and processes, will be required to identify effective FRM solutions.</a:t>
            </a:r>
          </a:p>
          <a:p>
            <a:endParaRPr lang="en-US" dirty="0" smtClean="0"/>
          </a:p>
          <a:p>
            <a:pPr marL="0" indent="0">
              <a:spcBef>
                <a:spcPts val="0"/>
              </a:spcBef>
              <a:spcAft>
                <a:spcPts val="600"/>
              </a:spcAft>
              <a:buFont typeface="+mj-lt"/>
              <a:buNone/>
            </a:pPr>
            <a:r>
              <a:rPr lang="en-US" sz="1200" dirty="0" smtClean="0">
                <a:latin typeface="Arial" panose="020B0604020202020204" pitchFamily="34" charset="0"/>
                <a:cs typeface="Arial" panose="020B0604020202020204" pitchFamily="34" charset="0"/>
              </a:rPr>
              <a:t>MVS is in the process of evaluating heights of 50 federally constructed levee systems. Surveys of each levee will be plotted against the authorized grade and historical levee elevations to discern nature and extent of any deviations. </a:t>
            </a:r>
          </a:p>
          <a:p>
            <a:pPr marL="0" indent="0">
              <a:spcBef>
                <a:spcPts val="0"/>
              </a:spcBef>
              <a:spcAft>
                <a:spcPts val="600"/>
              </a:spcAft>
              <a:buFont typeface="+mj-lt"/>
              <a:buNone/>
            </a:pPr>
            <a:r>
              <a:rPr lang="en-US" sz="1200" dirty="0" smtClean="0"/>
              <a:t>The Corps is conducting these evaluations to ensure that levee sponsors are maintaining their systems to the </a:t>
            </a:r>
            <a:r>
              <a:rPr lang="en-US" sz="1200" dirty="0" smtClean="0">
                <a:latin typeface="Arial" pitchFamily="34" charset="0"/>
                <a:cs typeface="Arial" pitchFamily="34" charset="0"/>
              </a:rPr>
              <a:t>Congressionally authorized level of protection.</a:t>
            </a:r>
            <a:r>
              <a:rPr lang="en-US" sz="1200" dirty="0" smtClean="0"/>
              <a:t> Unauthorized levee modifications may be injurious to the public due to improper design, inadequate construction, and/or increased flood risk to other levee systems and floodplain areas.</a:t>
            </a:r>
          </a:p>
          <a:p>
            <a:pPr marL="0" indent="0">
              <a:spcBef>
                <a:spcPts val="0"/>
              </a:spcBef>
              <a:spcAft>
                <a:spcPts val="600"/>
              </a:spcAft>
              <a:buFont typeface="+mj-lt"/>
              <a:buNone/>
            </a:pPr>
            <a:r>
              <a:rPr lang="en-US" sz="1200" dirty="0" smtClean="0">
                <a:latin typeface="Arial" panose="020B0604020202020204" pitchFamily="34" charset="0"/>
                <a:cs typeface="Arial" panose="020B0604020202020204" pitchFamily="34" charset="0"/>
              </a:rPr>
              <a:t>The impacts &amp; risks from unauthorized levee modifications (raises) have not been thoroughly evaluated; there is potential for increased risk to the levee system, adjacent levees &amp; floodplain areas. </a:t>
            </a:r>
          </a:p>
          <a:p>
            <a:pPr marL="0" indent="0">
              <a:spcBef>
                <a:spcPts val="0"/>
              </a:spcBef>
              <a:spcAft>
                <a:spcPts val="600"/>
              </a:spcAft>
              <a:buFont typeface="+mj-lt"/>
              <a:buNone/>
            </a:pPr>
            <a:r>
              <a:rPr lang="en-US" sz="1200" dirty="0" smtClean="0">
                <a:latin typeface="Arial" panose="020B0604020202020204" pitchFamily="34" charset="0"/>
                <a:cs typeface="Arial" panose="020B0604020202020204" pitchFamily="34" charset="0"/>
              </a:rPr>
              <a:t>Federal levee modifications require approval through the USACE 408 permission process (EC 1165-2-216) and State Floodplain Permits. The USACE 408 permission process requires an official determination that proposed modifications will not be injurious to the public interest and will not impair the usefulness of the project.</a:t>
            </a:r>
          </a:p>
          <a:p>
            <a:pPr marL="0" indent="0">
              <a:spcBef>
                <a:spcPts val="0"/>
              </a:spcBef>
              <a:spcAft>
                <a:spcPts val="600"/>
              </a:spcAft>
              <a:buFont typeface="+mj-lt"/>
              <a:buNone/>
            </a:pPr>
            <a:r>
              <a:rPr lang="en-US" sz="1200" dirty="0" smtClean="0">
                <a:latin typeface="Arial" panose="020B0604020202020204" pitchFamily="34" charset="0"/>
                <a:cs typeface="Arial" panose="020B0604020202020204" pitchFamily="34" charset="0"/>
              </a:rPr>
              <a:t>Should a deviation in levee grade be discovered, USACE authority would require the sponsor to: (a) restore levee to authorized height, or (b) pursue permission through the USACE 408 process; failure to comply normally results in levee system becoming inactive in the Rehabilitation Program (RP), under PL84-99 authority (not eligible for rehab assistance).</a:t>
            </a:r>
          </a:p>
          <a:p>
            <a:pPr marL="0" indent="0">
              <a:spcBef>
                <a:spcPts val="0"/>
              </a:spcBef>
              <a:spcAft>
                <a:spcPts val="600"/>
              </a:spcAft>
              <a:buFont typeface="+mj-lt"/>
              <a:buNone/>
            </a:pPr>
            <a:r>
              <a:rPr lang="en-US" sz="1200" dirty="0" smtClean="0">
                <a:latin typeface="Arial" panose="020B0604020202020204" pitchFamily="34" charset="0"/>
                <a:cs typeface="Arial" panose="020B0604020202020204" pitchFamily="34" charset="0"/>
              </a:rPr>
              <a:t>No UMR systemic plan exists for managing floodplains or levee elevations as in the MR&amp;T system of the Lower Mississippi River.  The UMR levees consist of a combination of Federal and non-Federal levees which were authorized, designed, and constructed at different times and to a variety of flood profiles.</a:t>
            </a:r>
          </a:p>
          <a:p>
            <a:pPr marL="0" marR="0" lvl="0" indent="0" algn="l" defTabSz="914400" rtl="0" eaLnBrk="0" fontAlgn="base" latinLnBrk="0" hangingPunct="0">
              <a:lnSpc>
                <a:spcPct val="100000"/>
              </a:lnSpc>
              <a:spcBef>
                <a:spcPts val="0"/>
              </a:spcBef>
              <a:spcAft>
                <a:spcPts val="600"/>
              </a:spcAft>
              <a:buClrTx/>
              <a:buSzTx/>
              <a:buFont typeface="+mj-lt"/>
              <a:buNone/>
              <a:tabLst/>
              <a:defRPr/>
            </a:pPr>
            <a:r>
              <a:rPr lang="en-US" sz="1200" dirty="0" smtClean="0"/>
              <a:t>UMR System performance is unpredictable as a result of a decentralized/locally-driven approach to FRM.</a:t>
            </a:r>
          </a:p>
          <a:p>
            <a:pPr marL="0" indent="0">
              <a:spcBef>
                <a:spcPts val="0"/>
              </a:spcBef>
              <a:spcAft>
                <a:spcPts val="600"/>
              </a:spcAft>
              <a:buFont typeface="+mj-lt"/>
              <a:buNone/>
            </a:pPr>
            <a:endParaRPr lang="en-US" sz="120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10</a:t>
            </a:fld>
            <a:endParaRPr lang="en-US"/>
          </a:p>
        </p:txBody>
      </p:sp>
    </p:spTree>
    <p:extLst>
      <p:ext uri="{BB962C8B-B14F-4D97-AF65-F5344CB8AC3E}">
        <p14:creationId xmlns:p14="http://schemas.microsoft.com/office/powerpoint/2010/main" val="116079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ＭＳ Ｐゴシック" charset="0"/>
                <a:cs typeface="ＭＳ Ｐゴシック" charset="0"/>
              </a:rPr>
              <a:t>Recurring events compromise</a:t>
            </a:r>
            <a:r>
              <a:rPr lang="en-US" sz="1200" kern="1200" baseline="0" dirty="0" smtClean="0">
                <a:solidFill>
                  <a:schemeClr val="tx1"/>
                </a:solidFill>
                <a:effectLst/>
                <a:latin typeface="Arial" pitchFamily="34" charset="0"/>
                <a:ea typeface="ＭＳ Ｐゴシック" charset="0"/>
                <a:cs typeface="ＭＳ Ｐゴシック" charset="0"/>
              </a:rPr>
              <a:t> system resiliency.  </a:t>
            </a:r>
          </a:p>
          <a:p>
            <a:endParaRPr lang="en-US" sz="1200" kern="1200" baseline="0" dirty="0" smtClean="0">
              <a:solidFill>
                <a:schemeClr val="tx1"/>
              </a:solidFill>
              <a:effectLst/>
              <a:latin typeface="Arial" pitchFamily="34" charset="0"/>
              <a:ea typeface="ＭＳ Ｐゴシック" charset="0"/>
              <a:cs typeface="ＭＳ Ｐゴシック" charset="0"/>
            </a:endParaRPr>
          </a:p>
          <a:p>
            <a:r>
              <a:rPr lang="en-US" sz="1200" kern="1200" baseline="0" dirty="0" smtClean="0">
                <a:solidFill>
                  <a:schemeClr val="tx1"/>
                </a:solidFill>
                <a:effectLst/>
                <a:latin typeface="Arial" pitchFamily="34" charset="0"/>
                <a:ea typeface="ＭＳ Ｐゴシック" charset="0"/>
                <a:cs typeface="ＭＳ Ｐゴシック" charset="0"/>
              </a:rPr>
              <a:t>We are unable to rehab because frequency and magnitude of these events. </a:t>
            </a:r>
          </a:p>
          <a:p>
            <a:endParaRPr lang="en-US" sz="1200" kern="1200" baseline="0" dirty="0" smtClean="0">
              <a:solidFill>
                <a:schemeClr val="tx1"/>
              </a:solidFill>
              <a:effectLst/>
              <a:latin typeface="Arial" pitchFamily="34" charset="0"/>
              <a:ea typeface="ＭＳ Ｐゴシック" charset="0"/>
              <a:cs typeface="ＭＳ Ｐゴシック"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Arial" pitchFamily="34" charset="0"/>
                <a:ea typeface="ＭＳ Ｐゴシック" charset="0"/>
                <a:cs typeface="ＭＳ Ｐゴシック" charset="0"/>
              </a:rPr>
              <a:t> 34 levees damaged since 2015 - </a:t>
            </a:r>
            <a:r>
              <a:rPr lang="en-US" sz="1400" dirty="0" smtClean="0"/>
              <a:t>included breached systems, overtopping, scour erosion, slides, wave wash, damage to gravity drains, or any combination of the above.</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40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400" dirty="0" smtClean="0"/>
              <a:t>To</a:t>
            </a:r>
            <a:r>
              <a:rPr lang="en-US" sz="1400" baseline="0" dirty="0" smtClean="0"/>
              <a:t> date only one rehabilitation project has been complete.  </a:t>
            </a:r>
            <a:endParaRPr lang="en-US" sz="1400" dirty="0" smtClean="0"/>
          </a:p>
          <a:p>
            <a:endParaRPr lang="en-US" sz="1200" kern="1200" dirty="0" smtClean="0">
              <a:solidFill>
                <a:schemeClr val="tx1"/>
              </a:solidFill>
              <a:effectLst/>
              <a:latin typeface="Arial" pitchFamily="34" charset="0"/>
              <a:ea typeface="ＭＳ Ｐゴシック" charset="0"/>
              <a:cs typeface="ＭＳ Ｐゴシック" charset="0"/>
            </a:endParaRPr>
          </a:p>
          <a:p>
            <a:r>
              <a:rPr lang="en-US" sz="1200" kern="1200" dirty="0" smtClean="0">
                <a:solidFill>
                  <a:schemeClr val="tx1"/>
                </a:solidFill>
                <a:effectLst/>
                <a:latin typeface="Arial" pitchFamily="34" charset="0"/>
                <a:ea typeface="ＭＳ Ｐゴシック" charset="0"/>
                <a:cs typeface="ＭＳ Ｐゴシック" charset="0"/>
              </a:rPr>
              <a:t>These levees protect hundreds</a:t>
            </a:r>
            <a:r>
              <a:rPr lang="en-US" sz="1200" kern="1200" baseline="0" dirty="0" smtClean="0">
                <a:solidFill>
                  <a:schemeClr val="tx1"/>
                </a:solidFill>
                <a:effectLst/>
                <a:latin typeface="Arial" pitchFamily="34" charset="0"/>
                <a:ea typeface="ＭＳ Ｐゴシック" charset="0"/>
                <a:cs typeface="ＭＳ Ｐゴシック" charset="0"/>
              </a:rPr>
              <a:t> of thousands of lives, economic assets and critical infrastructure that is crucial to the nations supply chain.  </a:t>
            </a:r>
            <a:endParaRPr lang="en-US" sz="1200" kern="1200" dirty="0" smtClean="0">
              <a:solidFill>
                <a:schemeClr val="tx1"/>
              </a:solidFill>
              <a:effectLst/>
              <a:latin typeface="Arial" pitchFamily="34" charset="0"/>
              <a:ea typeface="ＭＳ Ｐゴシック" charset="0"/>
              <a:cs typeface="ＭＳ Ｐゴシック" charset="0"/>
            </a:endParaRPr>
          </a:p>
          <a:p>
            <a:r>
              <a:rPr lang="en-US" sz="1200" kern="1200" dirty="0" smtClean="0">
                <a:solidFill>
                  <a:schemeClr val="tx1"/>
                </a:solidFill>
                <a:effectLst/>
                <a:latin typeface="Arial" pitchFamily="34" charset="0"/>
                <a:ea typeface="ＭＳ Ｐゴシック" charset="0"/>
                <a:cs typeface="ＭＳ Ｐゴシック" charset="0"/>
              </a:rPr>
              <a:t> </a:t>
            </a:r>
          </a:p>
        </p:txBody>
      </p:sp>
      <p:sp>
        <p:nvSpPr>
          <p:cNvPr id="4" name="Slide Number Placeholder 3"/>
          <p:cNvSpPr>
            <a:spLocks noGrp="1"/>
          </p:cNvSpPr>
          <p:nvPr>
            <p:ph type="sldNum" sz="quarter" idx="10"/>
          </p:nvPr>
        </p:nvSpPr>
        <p:spPr/>
        <p:txBody>
          <a:bodyPr/>
          <a:lstStyle/>
          <a:p>
            <a:fld id="{06A0A3C6-4E22-46FB-836F-CA2C48EC4DC1}" type="slidenum">
              <a:rPr lang="en-US" smtClean="0"/>
              <a:pPr/>
              <a:t>2</a:t>
            </a:fld>
            <a:endParaRPr lang="en-US" dirty="0"/>
          </a:p>
        </p:txBody>
      </p:sp>
    </p:spTree>
    <p:extLst>
      <p:ext uri="{BB962C8B-B14F-4D97-AF65-F5344CB8AC3E}">
        <p14:creationId xmlns:p14="http://schemas.microsoft.com/office/powerpoint/2010/main" val="385957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spc="-30" dirty="0" smtClean="0">
                <a:latin typeface="Arial" panose="020B0604020202020204" pitchFamily="34" charset="0"/>
                <a:cs typeface="Arial" panose="020B0604020202020204" pitchFamily="34" charset="0"/>
              </a:rPr>
              <a:t>Map reflects</a:t>
            </a:r>
            <a:r>
              <a:rPr lang="en-US" sz="1200" spc="-30" baseline="0" dirty="0" smtClean="0">
                <a:latin typeface="Arial" panose="020B0604020202020204" pitchFamily="34" charset="0"/>
                <a:cs typeface="Arial" panose="020B0604020202020204" pitchFamily="34" charset="0"/>
              </a:rPr>
              <a:t> the Federally authorized and constructed Alton to Gale levees (leveed area in blue) and the non-Federal levees (leveed area in green) from the Missouri River south to the Ohio River.</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spc="-30" baseline="0" dirty="0" smtClean="0">
                <a:latin typeface="Arial" panose="020B0604020202020204" pitchFamily="34" charset="0"/>
                <a:cs typeface="Arial" panose="020B0604020202020204" pitchFamily="34" charset="0"/>
              </a:rPr>
              <a:t>Identifies varying levels of protection these ag and urban designed systems provide along 200 river miles.      </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spc="-30"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spc="-30" dirty="0" smtClean="0">
                <a:latin typeface="Arial" panose="020B0604020202020204" pitchFamily="34" charset="0"/>
                <a:cs typeface="Arial" panose="020B0604020202020204" pitchFamily="34" charset="0"/>
              </a:rPr>
              <a:t>67 levee systems (750 miles in length) protecting 575,000 acres of economic and agricultural interests within its boundaries.</a:t>
            </a: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spc="-30"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dirty="0" smtClean="0">
                <a:latin typeface="Arial" charset="0"/>
              </a:rPr>
              <a:t>Alton to Gale</a:t>
            </a:r>
          </a:p>
          <a:p>
            <a:r>
              <a:rPr lang="en-US" sz="1200" dirty="0" smtClean="0"/>
              <a:t>	Flood Control Act of 1936 and 1938</a:t>
            </a:r>
          </a:p>
          <a:p>
            <a:r>
              <a:rPr lang="en-US" sz="1200" dirty="0" smtClean="0"/>
              <a:t>	Constructed at 100% Federal cost.  </a:t>
            </a:r>
          </a:p>
          <a:p>
            <a:pPr marL="285750" lvl="1" indent="-285750">
              <a:lnSpc>
                <a:spcPct val="85000"/>
              </a:lnSpc>
              <a:spcBef>
                <a:spcPts val="600"/>
              </a:spcBef>
              <a:buFont typeface="Arial" panose="020B0604020202020204" pitchFamily="34" charset="0"/>
              <a:buChar char="•"/>
            </a:pPr>
            <a:r>
              <a:rPr lang="en-US" sz="1200" b="0" dirty="0" smtClean="0"/>
              <a:t>Significant Federal Investment </a:t>
            </a:r>
          </a:p>
          <a:p>
            <a:pPr marL="510778" lvl="2" indent="-285750">
              <a:lnSpc>
                <a:spcPct val="85000"/>
              </a:lnSpc>
              <a:spcBef>
                <a:spcPts val="600"/>
              </a:spcBef>
              <a:buFont typeface="Wingdings" panose="05000000000000000000" pitchFamily="2" charset="2"/>
              <a:buChar char="Ø"/>
            </a:pPr>
            <a:r>
              <a:rPr lang="en-US" sz="1200" dirty="0" smtClean="0"/>
              <a:t>Investment equivalent today of $1.7B(indexed to 2016 cost) </a:t>
            </a:r>
          </a:p>
          <a:p>
            <a:pPr marL="285750" lvl="1" indent="-285750">
              <a:lnSpc>
                <a:spcPct val="85000"/>
              </a:lnSpc>
              <a:spcBef>
                <a:spcPts val="600"/>
              </a:spcBef>
              <a:buFont typeface="Arial" panose="020B0604020202020204" pitchFamily="34" charset="0"/>
              <a:buChar char="•"/>
            </a:pPr>
            <a:r>
              <a:rPr lang="en-US" sz="1200" b="0" dirty="0" smtClean="0"/>
              <a:t>Provides Substantial Value to the Nation </a:t>
            </a:r>
          </a:p>
          <a:p>
            <a:pPr marL="510778" lvl="2" indent="-285750">
              <a:lnSpc>
                <a:spcPct val="85000"/>
              </a:lnSpc>
              <a:spcBef>
                <a:spcPts val="600"/>
              </a:spcBef>
              <a:buFont typeface="Wingdings" panose="05000000000000000000" pitchFamily="2" charset="2"/>
              <a:buChar char="Ø"/>
            </a:pPr>
            <a:r>
              <a:rPr lang="en-US" sz="1200" dirty="0" smtClean="0"/>
              <a:t>$12.5B in economic assets </a:t>
            </a:r>
          </a:p>
          <a:p>
            <a:pPr marL="510778" lvl="2" indent="-285750">
              <a:lnSpc>
                <a:spcPct val="85000"/>
              </a:lnSpc>
              <a:spcBef>
                <a:spcPts val="600"/>
              </a:spcBef>
              <a:buFont typeface="Wingdings" panose="05000000000000000000" pitchFamily="2" charset="2"/>
              <a:buChar char="Ø"/>
            </a:pPr>
            <a:r>
              <a:rPr lang="en-US" sz="1200" dirty="0" smtClean="0"/>
              <a:t>Reduces flood risk to 350,000 people</a:t>
            </a:r>
          </a:p>
          <a:p>
            <a:pPr marL="510778" lvl="2" indent="-285750">
              <a:lnSpc>
                <a:spcPct val="85000"/>
              </a:lnSpc>
              <a:spcBef>
                <a:spcPts val="600"/>
              </a:spcBef>
              <a:buFont typeface="Wingdings" panose="05000000000000000000" pitchFamily="2" charset="2"/>
              <a:buChar char="Ø"/>
            </a:pPr>
            <a:r>
              <a:rPr lang="en-US" sz="1200" dirty="0" smtClean="0"/>
              <a:t>$3.9B in flood damages prevented in winter 2015/2016 flood</a:t>
            </a:r>
          </a:p>
          <a:p>
            <a:pPr marL="225028" lvl="2" indent="0">
              <a:lnSpc>
                <a:spcPct val="85000"/>
              </a:lnSpc>
              <a:spcBef>
                <a:spcPts val="600"/>
              </a:spcBef>
              <a:buNone/>
            </a:pPr>
            <a:r>
              <a:rPr lang="en-US" sz="1200" b="1" cap="all" dirty="0" smtClean="0">
                <a:ea typeface="ＭＳ Ｐゴシック" charset="0"/>
              </a:rPr>
              <a:t> </a:t>
            </a:r>
            <a:r>
              <a:rPr lang="en-US" sz="1200" b="0" dirty="0" smtClean="0"/>
              <a:t>316,000 acres of leveed area (22 systems)</a:t>
            </a:r>
          </a:p>
          <a:p>
            <a:pPr marL="510778" lvl="2" indent="-285750">
              <a:lnSpc>
                <a:spcPct val="85000"/>
              </a:lnSpc>
              <a:spcBef>
                <a:spcPts val="600"/>
              </a:spcBef>
              <a:buFont typeface="Wingdings" panose="05000000000000000000" pitchFamily="2" charset="2"/>
              <a:buChar char="Ø"/>
            </a:pPr>
            <a:r>
              <a:rPr lang="en-US" sz="1200" dirty="0" smtClean="0"/>
              <a:t> 9 with </a:t>
            </a:r>
            <a:r>
              <a:rPr lang="en-US" sz="1200" u="sng" dirty="0" smtClean="0"/>
              <a:t>&gt;</a:t>
            </a:r>
            <a:r>
              <a:rPr lang="en-US" sz="1200" dirty="0" smtClean="0"/>
              <a:t> 100 year level of protection  </a:t>
            </a:r>
          </a:p>
          <a:p>
            <a:pPr marL="510778" lvl="2" indent="-285750">
              <a:lnSpc>
                <a:spcPct val="85000"/>
              </a:lnSpc>
              <a:spcBef>
                <a:spcPts val="600"/>
              </a:spcBef>
              <a:buFont typeface="Wingdings" panose="05000000000000000000" pitchFamily="2" charset="2"/>
              <a:buChar char="Ø"/>
            </a:pPr>
            <a:r>
              <a:rPr lang="en-US" sz="1200" dirty="0" smtClean="0"/>
              <a:t>13 with &lt; 100 year level of protection  </a:t>
            </a:r>
          </a:p>
          <a:p>
            <a:pPr marL="0" indent="0">
              <a:buFont typeface="Arial" pitchFamily="34" charset="0"/>
              <a:buNone/>
              <a:defRPr/>
            </a:pPr>
            <a:endParaRPr lang="en-US" sz="1200" dirty="0" smtClean="0">
              <a:latin typeface="Arial" charset="0"/>
            </a:endParaRPr>
          </a:p>
          <a:p>
            <a:pPr marL="0" indent="0">
              <a:buFont typeface="Arial" pitchFamily="34" charset="0"/>
              <a:buNone/>
              <a:defRPr/>
            </a:pPr>
            <a:r>
              <a:rPr lang="en-US" sz="1200" dirty="0" smtClean="0">
                <a:latin typeface="Arial" charset="0"/>
              </a:rPr>
              <a:t>The Metro East Levee systems</a:t>
            </a:r>
            <a:r>
              <a:rPr lang="en-US" sz="1200" baseline="0" dirty="0" smtClean="0">
                <a:latin typeface="Arial" charset="0"/>
              </a:rPr>
              <a:t> (Wood River, East St. Louis, Chain of Rocks, Prairie du Pont and Fish Lake) </a:t>
            </a:r>
            <a:r>
              <a:rPr lang="en-US" sz="1200" dirty="0" smtClean="0">
                <a:latin typeface="Arial" charset="0"/>
              </a:rPr>
              <a:t> which protects over 288,000 people, 111,700 acres and major industrial, commercial, and residential property valued at over </a:t>
            </a:r>
            <a:r>
              <a:rPr lang="en-US" sz="1200" b="1" dirty="0" smtClean="0">
                <a:latin typeface="Arial" charset="0"/>
              </a:rPr>
              <a:t>$7.2 billion.</a:t>
            </a:r>
            <a:endParaRPr lang="en-US" sz="1200" dirty="0" smtClean="0">
              <a:latin typeface="Arial" charset="0"/>
            </a:endParaRPr>
          </a:p>
          <a:p>
            <a:pPr marL="176213" indent="-176213">
              <a:buFont typeface="Arial" pitchFamily="34" charset="0"/>
              <a:buChar char="•"/>
              <a:defRPr/>
            </a:pPr>
            <a:endParaRPr lang="en-US" sz="1200" dirty="0" smtClean="0">
              <a:latin typeface="Arial" charset="0"/>
            </a:endParaRPr>
          </a:p>
          <a:p>
            <a:endParaRPr lang="en-US" sz="1200"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3</a:t>
            </a:fld>
            <a:endParaRPr lang="en-US" dirty="0"/>
          </a:p>
        </p:txBody>
      </p:sp>
    </p:spTree>
    <p:extLst>
      <p:ext uri="{BB962C8B-B14F-4D97-AF65-F5344CB8AC3E}">
        <p14:creationId xmlns:p14="http://schemas.microsoft.com/office/powerpoint/2010/main" val="401367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What is challenging</a:t>
            </a:r>
            <a:r>
              <a:rPr lang="en-US" baseline="0" dirty="0" smtClean="0">
                <a:latin typeface="Times New Roman" pitchFamily="18" charset="0"/>
                <a:cs typeface="Times New Roman" pitchFamily="18" charset="0"/>
              </a:rPr>
              <a:t> the resiliency of the system? </a:t>
            </a:r>
          </a:p>
          <a:p>
            <a:pPr marL="171450" marR="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smtClean="0"/>
              <a:t>Recurrenc</a:t>
            </a:r>
            <a:r>
              <a:rPr lang="en-US" baseline="0" dirty="0" smtClean="0"/>
              <a:t>e of extreme events. </a:t>
            </a:r>
          </a:p>
          <a:p>
            <a:pPr marL="171450" indent="-171450">
              <a:buFont typeface="Wingdings" panose="05000000000000000000" pitchFamily="2" charset="2"/>
              <a:buChar char="ü"/>
            </a:pPr>
            <a:r>
              <a:rPr lang="en-US" dirty="0" smtClean="0"/>
              <a:t>The FRM</a:t>
            </a:r>
            <a:r>
              <a:rPr lang="en-US" baseline="0" dirty="0" smtClean="0"/>
              <a:t> Cycle for the </a:t>
            </a:r>
            <a:r>
              <a:rPr lang="en-US" dirty="0" smtClean="0"/>
              <a:t>middle-Mississippi</a:t>
            </a:r>
            <a:r>
              <a:rPr lang="en-US" baseline="0" dirty="0" smtClean="0"/>
              <a:t> is </a:t>
            </a:r>
            <a:r>
              <a:rPr lang="en-US" dirty="0" smtClean="0"/>
              <a:t>damage-damage-damage</a:t>
            </a:r>
            <a:endParaRPr lang="en-US" baseline="0" dirty="0" smtClean="0"/>
          </a:p>
          <a:p>
            <a:pPr marL="171450" indent="-171450">
              <a:buFont typeface="Wingdings" panose="05000000000000000000" pitchFamily="2" charset="2"/>
              <a:buChar char="ü"/>
            </a:pPr>
            <a:r>
              <a:rPr lang="en-US" baseline="0" dirty="0" smtClean="0"/>
              <a:t>Recurring damages are driving up recovery cost. </a:t>
            </a:r>
          </a:p>
          <a:p>
            <a:pPr marL="171450" indent="-171450">
              <a:buFont typeface="Wingdings" panose="05000000000000000000" pitchFamily="2" charset="2"/>
              <a:buChar char="ü"/>
            </a:pPr>
            <a:r>
              <a:rPr lang="en-US" baseline="0" dirty="0" smtClean="0"/>
              <a:t>We are observing </a:t>
            </a:r>
            <a:r>
              <a:rPr lang="en-US" baseline="0" dirty="0" err="1" smtClean="0"/>
              <a:t>underseepage</a:t>
            </a:r>
            <a:r>
              <a:rPr lang="en-US" baseline="0" dirty="0" smtClean="0"/>
              <a:t> more frequently and at lower river stages which is evidence that previous floods are undermining foundation soils.  </a:t>
            </a:r>
          </a:p>
          <a:p>
            <a:pPr marL="171450" indent="-171450">
              <a:buFont typeface="Wingdings" panose="05000000000000000000" pitchFamily="2" charset="2"/>
              <a:buChar char="ü"/>
            </a:pPr>
            <a:r>
              <a:rPr lang="en-US" baseline="0" dirty="0" smtClean="0"/>
              <a:t>Aged gravity drains collapsing and increasing overtop and breach risk.   </a:t>
            </a:r>
          </a:p>
          <a:p>
            <a:pPr marL="171450" marR="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baseline="0" dirty="0" smtClean="0"/>
              <a:t>Sponsor finances to cover costs from flood and continue O&amp;M jeopardizes levee districts eligibility in the RIP.   </a:t>
            </a:r>
            <a:endParaRPr lang="en-US" dirty="0" smtClean="0"/>
          </a:p>
          <a:p>
            <a:pPr marL="171450" indent="-171450">
              <a:buFont typeface="Wingdings" panose="05000000000000000000" pitchFamily="2" charset="2"/>
              <a:buChar char="ü"/>
            </a:pPr>
            <a:endParaRPr lang="en-US" dirty="0"/>
          </a:p>
          <a:p>
            <a:pPr marL="0" indent="0">
              <a:buFont typeface="Wingdings" panose="05000000000000000000" pitchFamily="2" charset="2"/>
              <a:buNone/>
            </a:pPr>
            <a:endParaRPr lang="en-US" dirty="0"/>
          </a:p>
          <a:p>
            <a:endParaRPr lang="en-US" b="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4</a:t>
            </a:fld>
            <a:endParaRPr lang="en-US"/>
          </a:p>
        </p:txBody>
      </p:sp>
    </p:spTree>
    <p:extLst>
      <p:ext uri="{BB962C8B-B14F-4D97-AF65-F5344CB8AC3E}">
        <p14:creationId xmlns:p14="http://schemas.microsoft.com/office/powerpoint/2010/main" val="17434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a:buFont typeface="Arial" panose="020B0604020202020204" pitchFamily="34" charset="0"/>
              <a:buChar char="•"/>
            </a:pPr>
            <a:r>
              <a:rPr lang="en-US" dirty="0" smtClean="0"/>
              <a:t>Drains through levees across St. Louis District have surpassed their design life of ~40-50 years</a:t>
            </a:r>
          </a:p>
          <a:p>
            <a:pPr marL="296408" indent="-296408">
              <a:buFont typeface="Arial" panose="020B0604020202020204" pitchFamily="34" charset="0"/>
              <a:buChar char="•"/>
            </a:pPr>
            <a:r>
              <a:rPr lang="en-US" dirty="0" smtClean="0"/>
              <a:t>Visual or CCTV inspection </a:t>
            </a:r>
            <a:r>
              <a:rPr lang="en-US" b="1" dirty="0" smtClean="0"/>
              <a:t>with documentation</a:t>
            </a:r>
            <a:r>
              <a:rPr lang="en-US" dirty="0" smtClean="0"/>
              <a:t> is required of levee owners every 5 years as part of normal levee Operations and Maintenance</a:t>
            </a:r>
          </a:p>
          <a:p>
            <a:pPr marL="296408" indent="-296408">
              <a:buFont typeface="Arial" panose="020B0604020202020204" pitchFamily="34" charset="0"/>
              <a:buChar char="•"/>
            </a:pPr>
            <a:r>
              <a:rPr lang="en-US" dirty="0" smtClean="0"/>
              <a:t>Guidelines for pipe inspections provided to local sponsors</a:t>
            </a:r>
          </a:p>
          <a:p>
            <a:pPr marL="296408" indent="-296408">
              <a:buFont typeface="Arial" panose="020B0604020202020204" pitchFamily="34" charset="0"/>
              <a:buChar char="•"/>
            </a:pPr>
            <a:r>
              <a:rPr lang="en-US" dirty="0" smtClean="0"/>
              <a:t>Significant number of levee districts in Illinois and Missouri will become inactive in PL84-99 rehabilitation program due to lack of culvert inspections</a:t>
            </a:r>
          </a:p>
          <a:p>
            <a:pPr marL="296408" indent="-296408">
              <a:buFont typeface="Arial" panose="020B0604020202020204" pitchFamily="34" charset="0"/>
              <a:buChar char="•"/>
            </a:pPr>
            <a:r>
              <a:rPr lang="en-US" dirty="0" smtClean="0"/>
              <a:t>Working closely with local levee districts to keep them aware of the critical nature of these inspections and the risk to their RIP eligibility but much work still remains</a:t>
            </a:r>
          </a:p>
        </p:txBody>
      </p:sp>
      <p:sp>
        <p:nvSpPr>
          <p:cNvPr id="4" name="Slide Number Placeholder 3"/>
          <p:cNvSpPr>
            <a:spLocks noGrp="1"/>
          </p:cNvSpPr>
          <p:nvPr>
            <p:ph type="sldNum" sz="quarter" idx="10"/>
          </p:nvPr>
        </p:nvSpPr>
        <p:spPr/>
        <p:txBody>
          <a:bodyPr/>
          <a:lstStyle/>
          <a:p>
            <a:fld id="{AE533CAA-62C2-4403-A035-57B22504BDA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6556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pPr>
            <a:r>
              <a:rPr lang="en-US" sz="1200" dirty="0" smtClean="0">
                <a:latin typeface="Arial" panose="020B0604020202020204" pitchFamily="34" charset="0"/>
                <a:cs typeface="Arial" panose="020B0604020202020204" pitchFamily="34" charset="0"/>
              </a:rPr>
              <a:t>Two </a:t>
            </a:r>
            <a:r>
              <a:rPr lang="en-US" sz="1200" baseline="0" dirty="0" smtClean="0">
                <a:latin typeface="Arial" panose="020B0604020202020204" pitchFamily="34" charset="0"/>
                <a:cs typeface="Arial" panose="020B0604020202020204" pitchFamily="34" charset="0"/>
              </a:rPr>
              <a:t>FRM focused efforts in the UMR.</a:t>
            </a:r>
          </a:p>
          <a:p>
            <a:pPr marL="228600" indent="-228600">
              <a:spcBef>
                <a:spcPts val="0"/>
              </a:spcBef>
              <a:spcAft>
                <a:spcPts val="600"/>
              </a:spcAft>
              <a:buAutoNum type="arabicParenR"/>
            </a:pPr>
            <a:r>
              <a:rPr lang="en-US" sz="1200" baseline="0" dirty="0" smtClean="0">
                <a:latin typeface="Arial" panose="020B0604020202020204" pitchFamily="34" charset="0"/>
                <a:cs typeface="Arial" panose="020B0604020202020204" pitchFamily="34" charset="0"/>
              </a:rPr>
              <a:t>Interest by the states in a watershed study that is Flood Risk and Sediment Management focused. </a:t>
            </a:r>
          </a:p>
          <a:p>
            <a:pPr marL="0" indent="0">
              <a:spcBef>
                <a:spcPts val="0"/>
              </a:spcBef>
              <a:spcAft>
                <a:spcPts val="600"/>
              </a:spcAft>
              <a:buNone/>
            </a:pPr>
            <a:r>
              <a:rPr lang="en-US" sz="1200" baseline="0" dirty="0" smtClean="0">
                <a:latin typeface="Arial" panose="020B0604020202020204" pitchFamily="34" charset="0"/>
                <a:cs typeface="Arial" panose="020B0604020202020204" pitchFamily="34" charset="0"/>
              </a:rPr>
              <a:t>	-Vision -  is shared among those that attended a Summit held by the UMRBA in July 2017</a:t>
            </a:r>
          </a:p>
          <a:p>
            <a:pPr marL="0" marR="0" indent="0" algn="l" defTabSz="914400" rtl="0" eaLnBrk="0" fontAlgn="base" latinLnBrk="0" hangingPunct="0">
              <a:lnSpc>
                <a:spcPct val="100000"/>
              </a:lnSpc>
              <a:spcBef>
                <a:spcPts val="0"/>
              </a:spcBef>
              <a:spcAft>
                <a:spcPts val="600"/>
              </a:spcAft>
              <a:buClrTx/>
              <a:buSzTx/>
              <a:buFontTx/>
              <a:buNone/>
              <a:tabLst/>
              <a:defRPr/>
            </a:pPr>
            <a:r>
              <a:rPr lang="en-US" sz="1200" baseline="0" dirty="0" smtClean="0">
                <a:latin typeface="Arial" panose="020B0604020202020204" pitchFamily="34" charset="0"/>
                <a:cs typeface="Arial" panose="020B0604020202020204" pitchFamily="34" charset="0"/>
              </a:rPr>
              <a:t>2) UMR Hydraulic Modeling.  </a:t>
            </a:r>
          </a:p>
          <a:p>
            <a:pPr marL="0" indent="0">
              <a:spcBef>
                <a:spcPts val="0"/>
              </a:spcBef>
              <a:spcAft>
                <a:spcPts val="600"/>
              </a:spcAft>
              <a:buNone/>
            </a:pPr>
            <a:endParaRPr lang="en-US" sz="1200" baseline="0" dirty="0" smtClean="0">
              <a:latin typeface="Arial" panose="020B0604020202020204" pitchFamily="34" charset="0"/>
              <a:cs typeface="Arial" panose="020B0604020202020204" pitchFamily="34" charset="0"/>
            </a:endParaRPr>
          </a:p>
          <a:p>
            <a:pPr marL="0" indent="0">
              <a:spcBef>
                <a:spcPts val="0"/>
              </a:spcBef>
              <a:spcAft>
                <a:spcPts val="600"/>
              </a:spcAft>
              <a:buNone/>
            </a:pPr>
            <a:r>
              <a:rPr lang="en-US" sz="1200" baseline="0" dirty="0" smtClean="0">
                <a:latin typeface="Arial" panose="020B0604020202020204" pitchFamily="34" charset="0"/>
                <a:cs typeface="Arial" panose="020B0604020202020204" pitchFamily="34" charset="0"/>
              </a:rPr>
              <a:t>What are the current CHALLENGES to UMR FRM - see challenges bullets.  </a:t>
            </a:r>
          </a:p>
          <a:p>
            <a:pPr marL="0" indent="0">
              <a:spcBef>
                <a:spcPts val="0"/>
              </a:spcBef>
              <a:spcAft>
                <a:spcPts val="600"/>
              </a:spcAft>
              <a:buNone/>
            </a:pPr>
            <a:endParaRPr lang="en-US" sz="1200" baseline="0"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ts val="600"/>
              </a:spcAft>
              <a:buClrTx/>
              <a:buSzTx/>
              <a:buFontTx/>
              <a:buNone/>
              <a:tabLst/>
              <a:defRPr/>
            </a:pPr>
            <a:r>
              <a:rPr lang="en-US" sz="12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WAY AHEAD</a:t>
            </a:r>
          </a:p>
          <a:p>
            <a:pPr marL="0" indent="0">
              <a:spcBef>
                <a:spcPts val="0"/>
              </a:spcBef>
              <a:spcAft>
                <a:spcPts val="600"/>
              </a:spcAft>
            </a:pPr>
            <a:r>
              <a:rPr lang="en-US" sz="1200" dirty="0" smtClean="0">
                <a:latin typeface="Arial" panose="020B0604020202020204" pitchFamily="34" charset="0"/>
                <a:cs typeface="Arial" panose="020B0604020202020204" pitchFamily="34" charset="0"/>
              </a:rPr>
              <a:t>Modeling is</a:t>
            </a:r>
            <a:r>
              <a:rPr lang="en-US" sz="1200" baseline="0" dirty="0" smtClean="0">
                <a:latin typeface="Arial" panose="020B0604020202020204" pitchFamily="34" charset="0"/>
                <a:cs typeface="Arial" panose="020B0604020202020204" pitchFamily="34" charset="0"/>
              </a:rPr>
              <a:t> a tool to understanding the problems in the UMR! </a:t>
            </a:r>
            <a:endParaRPr lang="en-US" sz="1200" dirty="0" smtClean="0">
              <a:latin typeface="Arial" pitchFamily="34" charset="0"/>
              <a:cs typeface="Arial"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Vision is to develop an implementable</a:t>
            </a:r>
            <a:r>
              <a:rPr lang="en-US" baseline="0" dirty="0" smtClean="0"/>
              <a:t> UMR flood Risk Management Strategy with primary goal of having a predictable system that performs as intended and expected.</a:t>
            </a:r>
          </a:p>
          <a:p>
            <a:endParaRPr lang="en-US" sz="1200" dirty="0" smtClean="0">
              <a:latin typeface="Arial" pitchFamily="34" charset="0"/>
              <a:cs typeface="Arial" pitchFamily="34" charset="0"/>
            </a:endParaRPr>
          </a:p>
          <a:p>
            <a:pPr marL="0" indent="0"/>
            <a:r>
              <a:rPr lang="en-US" sz="1200" dirty="0" smtClean="0">
                <a:latin typeface="Arial" pitchFamily="34" charset="0"/>
                <a:cs typeface="Arial" pitchFamily="34" charset="0"/>
              </a:rPr>
              <a:t>The development of a flood risk management hydraulic model for the Upper Mississippi River (UMR) is an essential tool to understanding the risks that currently exist to the river communities and is a critical first step for the development of systemic flood risk management (FRM) strategy. The model is a tool to more accurately evaluate and communicate impacts of floodplain modifications that have occurred or may be proposed in the future. </a:t>
            </a:r>
          </a:p>
          <a:p>
            <a:pPr marL="0" indent="0"/>
            <a:endParaRPr lang="en-US" sz="12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itchFamily="34" charset="0"/>
                <a:cs typeface="Arial" pitchFamily="34" charset="0"/>
              </a:rPr>
              <a:t>Development of an UMR hydraulic model, in collaboration with Federal and</a:t>
            </a:r>
            <a:r>
              <a:rPr lang="en-US" sz="1200" baseline="0" dirty="0" smtClean="0">
                <a:latin typeface="Arial" panose="020B0604020202020204" pitchFamily="34" charset="0"/>
                <a:cs typeface="Arial" panose="020B0604020202020204" pitchFamily="34" charset="0"/>
              </a:rPr>
              <a:t> State Partners,</a:t>
            </a:r>
            <a:r>
              <a:rPr lang="en-US" sz="1200" dirty="0" smtClean="0">
                <a:latin typeface="Arial" pitchFamily="34" charset="0"/>
                <a:cs typeface="Arial" pitchFamily="34" charset="0"/>
              </a:rPr>
              <a:t> will be a valuable tool in evaluating alternatives &amp; assessing potential individual/cumulative impacts of levee &amp; floodplain modifications through future Watershed/Feasibility Studies or 408 evaluations.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Arial" pitchFamily="34" charset="0"/>
              <a:cs typeface="Arial" pitchFamily="34" charset="0"/>
            </a:endParaRPr>
          </a:p>
          <a:p>
            <a:pPr marL="231775" lvl="1" indent="-231775" eaLnBrk="0" hangingPunct="0">
              <a:buClr>
                <a:srgbClr val="C00000"/>
              </a:buClr>
              <a:buFont typeface="Wingdings" pitchFamily="2" charset="2"/>
              <a:buChar char="§"/>
              <a:defRPr/>
            </a:pPr>
            <a:r>
              <a:rPr lang="en-US" sz="1200" b="0" dirty="0" smtClean="0">
                <a:latin typeface="Arial" pitchFamily="34" charset="0"/>
                <a:cs typeface="Arial" pitchFamily="34" charset="0"/>
              </a:rPr>
              <a:t>Define the UMR regional FRM challenge:</a:t>
            </a:r>
          </a:p>
          <a:p>
            <a:pPr marL="457200" lvl="2" eaLnBrk="0" hangingPunct="0">
              <a:buClr>
                <a:srgbClr val="C00000"/>
              </a:buClr>
              <a:defRPr/>
            </a:pPr>
            <a:r>
              <a:rPr lang="en-US" sz="1200" b="0" dirty="0" smtClean="0">
                <a:latin typeface="Arial" pitchFamily="34" charset="0"/>
                <a:cs typeface="Arial" pitchFamily="34" charset="0"/>
              </a:rPr>
              <a:t>- Survey levee heights</a:t>
            </a:r>
          </a:p>
          <a:p>
            <a:pPr marL="457200" lvl="2" eaLnBrk="0" hangingPunct="0">
              <a:buClr>
                <a:srgbClr val="C00000"/>
              </a:buClr>
              <a:defRPr/>
            </a:pPr>
            <a:r>
              <a:rPr lang="en-US" sz="1200" b="0" dirty="0" smtClean="0">
                <a:latin typeface="Arial" pitchFamily="34" charset="0"/>
                <a:cs typeface="Arial" pitchFamily="34" charset="0"/>
              </a:rPr>
              <a:t>- Develop comprehensive H&amp;H Model – collaboration tool</a:t>
            </a:r>
          </a:p>
          <a:p>
            <a:pPr marL="231775" lvl="1" indent="-231775" eaLnBrk="0" hangingPunct="0">
              <a:buClr>
                <a:srgbClr val="C00000"/>
              </a:buClr>
              <a:buFont typeface="Wingdings" pitchFamily="2" charset="2"/>
              <a:buChar char="§"/>
              <a:defRPr/>
            </a:pPr>
            <a:r>
              <a:rPr lang="en-US" sz="1200" b="0" dirty="0" smtClean="0">
                <a:latin typeface="Arial" pitchFamily="34" charset="0"/>
                <a:cs typeface="Arial" pitchFamily="34" charset="0"/>
              </a:rPr>
              <a:t>Build a coalition of stakeholders </a:t>
            </a:r>
          </a:p>
          <a:p>
            <a:pPr marL="231775" lvl="1" indent="-231775" eaLnBrk="0" hangingPunct="0">
              <a:buClr>
                <a:srgbClr val="C00000"/>
              </a:buClr>
              <a:buFont typeface="Wingdings" pitchFamily="2" charset="2"/>
              <a:buChar char="§"/>
              <a:defRPr/>
            </a:pPr>
            <a:r>
              <a:rPr lang="en-US" sz="1200" b="0" dirty="0" smtClean="0">
                <a:latin typeface="Arial" pitchFamily="34" charset="0"/>
                <a:cs typeface="Arial" pitchFamily="34" charset="0"/>
              </a:rPr>
              <a:t>Execute a collaborative Watershed Study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Arial" pitchFamily="34" charset="0"/>
              <a:cs typeface="Arial" pitchFamily="34" charset="0"/>
            </a:endParaRPr>
          </a:p>
          <a:p>
            <a:pPr marL="0" indent="0" eaLnBrk="0" hangingPunct="0">
              <a:spcAft>
                <a:spcPts val="600"/>
              </a:spcAft>
              <a:buFont typeface="Wingdings" pitchFamily="2" charset="2"/>
              <a:buNone/>
              <a:defRPr/>
            </a:pPr>
            <a:endParaRPr lang="en-US" sz="12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6A0A3C6-4E22-46FB-836F-CA2C48EC4DC1}" type="slidenum">
              <a:rPr lang="en-US" smtClean="0"/>
              <a:pPr/>
              <a:t>6</a:t>
            </a:fld>
            <a:endParaRPr lang="en-US"/>
          </a:p>
        </p:txBody>
      </p:sp>
    </p:spTree>
    <p:extLst>
      <p:ext uri="{BB962C8B-B14F-4D97-AF65-F5344CB8AC3E}">
        <p14:creationId xmlns:p14="http://schemas.microsoft.com/office/powerpoint/2010/main" val="198738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7788"/>
            <a:ext cx="6072187" cy="4552950"/>
          </a:xfrm>
        </p:spPr>
      </p:sp>
      <p:sp>
        <p:nvSpPr>
          <p:cNvPr id="3" name="Notes Placeholder 2"/>
          <p:cNvSpPr>
            <a:spLocks noGrp="1"/>
          </p:cNvSpPr>
          <p:nvPr>
            <p:ph type="body" idx="1"/>
          </p:nvPr>
        </p:nvSpPr>
        <p:spPr/>
        <p:txBody>
          <a:bodyPr>
            <a:normAutofit fontScale="55000" lnSpcReduction="20000"/>
          </a:bodyPr>
          <a:lstStyle/>
          <a:p>
            <a:r>
              <a:rPr lang="en-US" sz="1200" dirty="0" smtClean="0"/>
              <a:t>INLAND</a:t>
            </a:r>
            <a:r>
              <a:rPr lang="en-US" sz="1200" baseline="0" dirty="0" smtClean="0"/>
              <a:t> NAVIGATION GOAL: </a:t>
            </a:r>
            <a:r>
              <a:rPr lang="en-US" sz="1200" b="0" kern="1200" dirty="0" smtClean="0">
                <a:solidFill>
                  <a:schemeClr val="tx1"/>
                </a:solidFill>
                <a:effectLst/>
                <a:latin typeface="Arial" pitchFamily="34" charset="0"/>
                <a:ea typeface="+mn-ea"/>
                <a:cs typeface="Arial" pitchFamily="34" charset="0"/>
              </a:rPr>
              <a:t>The St. Louis District's navigation program supports  a safe, reliable, cost-effective and environmentally sustainable waterborne transportation system on the Upper Mississippi River for the movement of commercial goods, public recreational access, and  national security interests. </a:t>
            </a:r>
          </a:p>
          <a:p>
            <a:endParaRPr lang="en-US" sz="1200" b="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1200"/>
              </a:spcAft>
              <a:buClrTx/>
              <a:buSzTx/>
              <a:buFontTx/>
              <a:buNone/>
              <a:tabLst/>
              <a:defRPr/>
            </a:pPr>
            <a:r>
              <a:rPr lang="en-US" sz="1200" baseline="0" dirty="0" smtClean="0"/>
              <a:t>VALUE TO THE NATION: </a:t>
            </a:r>
            <a:r>
              <a:rPr lang="en-US" sz="1200" b="0" kern="1200" dirty="0" smtClean="0">
                <a:solidFill>
                  <a:schemeClr val="tx1"/>
                </a:solidFill>
                <a:effectLst/>
                <a:latin typeface="Arial" pitchFamily="34" charset="0"/>
                <a:ea typeface="+mn-ea"/>
                <a:cs typeface="Arial" pitchFamily="34" charset="0"/>
              </a:rPr>
              <a:t>Keeping this system open is vital to the nation’s economy as more than 100 million tons of commodities annually pass through The Port of St. Louis, the third largest port on the inland waterway, saving more than $1 billion in transportation shipping costs creating a competitive advantage in world markets and passing on cheaper products for the American consumer.  Our inland waterway system delivers agricultural products, construction materials and energy products.</a:t>
            </a:r>
            <a:r>
              <a:rPr lang="en-US" sz="1200" b="0" kern="1200" baseline="0" dirty="0" smtClean="0">
                <a:solidFill>
                  <a:schemeClr val="tx1"/>
                </a:solidFill>
                <a:effectLst/>
                <a:latin typeface="Arial" pitchFamily="34" charset="0"/>
                <a:ea typeface="+mn-ea"/>
                <a:cs typeface="Arial" pitchFamily="34" charset="0"/>
              </a:rPr>
              <a:t> They are a vital piece to the nations economy supporting </a:t>
            </a:r>
            <a:r>
              <a:rPr lang="en-US" sz="1200" b="0" kern="1200" dirty="0" smtClean="0">
                <a:solidFill>
                  <a:schemeClr val="tx1"/>
                </a:solidFill>
                <a:effectLst/>
                <a:latin typeface="Arial" pitchFamily="34" charset="0"/>
                <a:ea typeface="+mn-ea"/>
                <a:cs typeface="Arial" pitchFamily="34" charset="0"/>
              </a:rPr>
              <a:t>commerce and jobs.  The system we maintain moves over half of U.S. farm exports, with total freight predicted to increase in the future.  Concurrently the inland waterways support wildlife and habitat,</a:t>
            </a:r>
            <a:r>
              <a:rPr lang="en-US" sz="1200" b="0" kern="1200" baseline="0" dirty="0" smtClean="0">
                <a:solidFill>
                  <a:schemeClr val="tx1"/>
                </a:solidFill>
                <a:effectLst/>
                <a:latin typeface="Arial" pitchFamily="34" charset="0"/>
                <a:ea typeface="+mn-ea"/>
                <a:cs typeface="Arial" pitchFamily="34" charset="0"/>
              </a:rPr>
              <a:t> and are a flourishing home to many Federally endangered species.</a:t>
            </a:r>
          </a:p>
          <a:p>
            <a:pPr marL="0" marR="0" indent="0" algn="l" defTabSz="914400" rtl="0" eaLnBrk="1" fontAlgn="auto" latinLnBrk="0" hangingPunct="1">
              <a:lnSpc>
                <a:spcPct val="100000"/>
              </a:lnSpc>
              <a:spcBef>
                <a:spcPts val="0"/>
              </a:spcBef>
              <a:spcAft>
                <a:spcPts val="1200"/>
              </a:spcAft>
              <a:buClrTx/>
              <a:buSzTx/>
              <a:buFontTx/>
              <a:buNone/>
              <a:tabLst/>
              <a:defRPr/>
            </a:pPr>
            <a:endParaRPr lang="en-US" sz="1200" b="0" kern="1200" baseline="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1200"/>
              </a:spcAft>
              <a:buClrTx/>
              <a:buSzTx/>
              <a:buFontTx/>
              <a:buNone/>
              <a:tabLst/>
              <a:defRPr/>
            </a:pPr>
            <a:r>
              <a:rPr lang="en-US" sz="1200" b="0" kern="1200" dirty="0" smtClean="0">
                <a:solidFill>
                  <a:schemeClr val="tx1"/>
                </a:solidFill>
                <a:effectLst/>
                <a:latin typeface="Arial" pitchFamily="34" charset="0"/>
                <a:ea typeface="+mn-ea"/>
                <a:cs typeface="Arial" pitchFamily="34" charset="0"/>
              </a:rPr>
              <a:t>We operate and maintain 4 critical high use locks and dams on the Mississippi River,  one on the Kaskaskia River.</a:t>
            </a:r>
            <a:r>
              <a:rPr lang="en-US" sz="1200" b="0" kern="1200" baseline="0" dirty="0" smtClean="0">
                <a:solidFill>
                  <a:schemeClr val="tx1"/>
                </a:solidFill>
                <a:effectLst/>
                <a:latin typeface="Arial" pitchFamily="34" charset="0"/>
                <a:ea typeface="+mn-ea"/>
                <a:cs typeface="Arial" pitchFamily="34" charset="0"/>
              </a:rPr>
              <a:t> </a:t>
            </a:r>
            <a:endParaRPr lang="en-US" sz="1200" b="0" kern="1200" dirty="0" smtClean="0">
              <a:solidFill>
                <a:schemeClr val="tx1"/>
              </a:solidFill>
              <a:effectLst/>
              <a:latin typeface="Arial" pitchFamily="34" charset="0"/>
              <a:ea typeface="+mn-ea"/>
              <a:cs typeface="Arial" pitchFamily="34" charset="0"/>
            </a:endParaRPr>
          </a:p>
          <a:p>
            <a:pPr marL="0" indent="0">
              <a:buFont typeface="Arial" panose="020B0604020202020204" pitchFamily="34" charset="0"/>
              <a:buNone/>
            </a:pPr>
            <a:endParaRPr lang="en-US" sz="1200" b="0" kern="1200" dirty="0" smtClean="0">
              <a:solidFill>
                <a:schemeClr val="tx1"/>
              </a:solidFill>
              <a:effectLst/>
              <a:latin typeface="Arial" pitchFamily="34" charset="0"/>
              <a:ea typeface="+mn-ea"/>
              <a:cs typeface="Arial" pitchFamily="34" charset="0"/>
            </a:endParaRPr>
          </a:p>
          <a:p>
            <a:r>
              <a:rPr lang="en-US" sz="1200" baseline="0" dirty="0" smtClean="0"/>
              <a:t>Challenge:  </a:t>
            </a:r>
            <a:r>
              <a:rPr lang="en-US" sz="1200" b="0" kern="1200" dirty="0" smtClean="0">
                <a:solidFill>
                  <a:schemeClr val="tx1"/>
                </a:solidFill>
                <a:effectLst/>
                <a:latin typeface="Arial" pitchFamily="34" charset="0"/>
                <a:ea typeface="+mn-ea"/>
                <a:cs typeface="Arial" pitchFamily="34" charset="0"/>
              </a:rPr>
              <a:t>There are many burdens on the Federal Budget,</a:t>
            </a:r>
            <a:r>
              <a:rPr lang="en-US" sz="1200" b="0" kern="1200" baseline="0" dirty="0" smtClean="0">
                <a:solidFill>
                  <a:schemeClr val="tx1"/>
                </a:solidFill>
                <a:effectLst/>
                <a:latin typeface="Arial" pitchFamily="34" charset="0"/>
                <a:ea typeface="+mn-ea"/>
                <a:cs typeface="Arial" pitchFamily="34" charset="0"/>
              </a:rPr>
              <a:t> many competing priorities, one of which is the reliability and efficiency of National Infrastructure.  Many of the locks on the Upper Mississippi were constructed in the 1930’s and have had little more then routine </a:t>
            </a:r>
            <a:r>
              <a:rPr lang="en-US" sz="1200" b="0" kern="1200" baseline="0" dirty="0" err="1" smtClean="0">
                <a:solidFill>
                  <a:schemeClr val="tx1"/>
                </a:solidFill>
                <a:effectLst/>
                <a:latin typeface="Arial" pitchFamily="34" charset="0"/>
                <a:ea typeface="+mn-ea"/>
                <a:cs typeface="Arial" pitchFamily="34" charset="0"/>
              </a:rPr>
              <a:t>O&amp;M</a:t>
            </a:r>
            <a:r>
              <a:rPr lang="en-US" sz="1200" b="0" kern="1200" baseline="0" dirty="0" smtClean="0">
                <a:solidFill>
                  <a:schemeClr val="tx1"/>
                </a:solidFill>
                <a:effectLst/>
                <a:latin typeface="Arial" pitchFamily="34" charset="0"/>
                <a:ea typeface="+mn-ea"/>
                <a:cs typeface="Arial" pitchFamily="34" charset="0"/>
              </a:rPr>
              <a:t> and emergency fix-as-fails repairs. Even Mel Price Locks and Dam in St. Louis, the “baby” on the system, is 30 years old now and showing challenges for our staff. As our farmers competitors in the global agricultural market continue to invest in their infrastructure, so must this nation.</a:t>
            </a:r>
            <a:endParaRPr lang="en-US" sz="1200" b="0" kern="1200" dirty="0" smtClean="0">
              <a:solidFill>
                <a:schemeClr val="tx1"/>
              </a:solidFill>
              <a:effectLst/>
              <a:latin typeface="Arial" pitchFamily="34" charset="0"/>
              <a:ea typeface="+mn-ea"/>
              <a:cs typeface="Arial" pitchFamily="34" charset="0"/>
            </a:endParaRPr>
          </a:p>
          <a:p>
            <a:endParaRPr lang="en-US" sz="1200" b="1" kern="1200" dirty="0" smtClean="0">
              <a:solidFill>
                <a:schemeClr val="tx1"/>
              </a:solidFill>
              <a:effectLst/>
              <a:latin typeface="Arial" pitchFamily="34" charset="0"/>
              <a:ea typeface="+mn-ea"/>
              <a:cs typeface="Arial" pitchFamily="34" charset="0"/>
            </a:endParaRPr>
          </a:p>
          <a:p>
            <a:r>
              <a:rPr lang="en-US" sz="1200" baseline="0" dirty="0" smtClean="0"/>
              <a:t>Way Ahead:  </a:t>
            </a:r>
            <a:r>
              <a:rPr lang="en-US" sz="1200" b="0" kern="1200" dirty="0" smtClean="0">
                <a:solidFill>
                  <a:schemeClr val="tx1"/>
                </a:solidFill>
                <a:effectLst/>
                <a:latin typeface="Arial" pitchFamily="34" charset="0"/>
                <a:ea typeface="+mn-ea"/>
                <a:cs typeface="Arial" pitchFamily="34" charset="0"/>
              </a:rPr>
              <a:t>As</a:t>
            </a:r>
            <a:r>
              <a:rPr lang="en-US" sz="1200" b="0" kern="1200" baseline="0" dirty="0" smtClean="0">
                <a:solidFill>
                  <a:schemeClr val="tx1"/>
                </a:solidFill>
                <a:effectLst/>
                <a:latin typeface="Arial" pitchFamily="34" charset="0"/>
                <a:ea typeface="+mn-ea"/>
                <a:cs typeface="Arial" pitchFamily="34" charset="0"/>
              </a:rPr>
              <a:t> the Corps continues to refine our process for prioritizing needed repairs, the need for consistent funding streams is apparent.  We have seen increases in the last 4 appropriations for the </a:t>
            </a:r>
            <a:r>
              <a:rPr lang="en-US" sz="1200" b="0" kern="1200" baseline="0" dirty="0" err="1" smtClean="0">
                <a:solidFill>
                  <a:schemeClr val="tx1"/>
                </a:solidFill>
                <a:effectLst/>
                <a:latin typeface="Arial" pitchFamily="34" charset="0"/>
                <a:ea typeface="+mn-ea"/>
                <a:cs typeface="Arial" pitchFamily="34" charset="0"/>
              </a:rPr>
              <a:t>O&amp;M</a:t>
            </a:r>
            <a:r>
              <a:rPr lang="en-US" sz="1200" b="0" kern="1200" baseline="0" dirty="0" smtClean="0">
                <a:solidFill>
                  <a:schemeClr val="tx1"/>
                </a:solidFill>
                <a:effectLst/>
                <a:latin typeface="Arial" pitchFamily="34" charset="0"/>
                <a:ea typeface="+mn-ea"/>
                <a:cs typeface="Arial" pitchFamily="34" charset="0"/>
              </a:rPr>
              <a:t> of our Navigation Infrastructure; but it is critical to have an adequate “baseline” budget for routine </a:t>
            </a:r>
            <a:r>
              <a:rPr lang="en-US" sz="1200" b="0" kern="1200" baseline="0" dirty="0" err="1" smtClean="0">
                <a:solidFill>
                  <a:schemeClr val="tx1"/>
                </a:solidFill>
                <a:effectLst/>
                <a:latin typeface="Arial" pitchFamily="34" charset="0"/>
                <a:ea typeface="+mn-ea"/>
                <a:cs typeface="Arial" pitchFamily="34" charset="0"/>
              </a:rPr>
              <a:t>O&amp;M</a:t>
            </a:r>
            <a:r>
              <a:rPr lang="en-US" sz="1200" b="0" kern="1200" baseline="0" dirty="0" smtClean="0">
                <a:solidFill>
                  <a:schemeClr val="tx1"/>
                </a:solidFill>
                <a:effectLst/>
                <a:latin typeface="Arial" pitchFamily="34" charset="0"/>
                <a:ea typeface="+mn-ea"/>
                <a:cs typeface="Arial" pitchFamily="34" charset="0"/>
              </a:rPr>
              <a:t> of our locks/dams and channel maintenance, which is consistent with regard to performance metrics across the watershed. Given the age of our infrastructure, this must be augmented by logical consistent funding streams to re-capitalize the reliability of our locks and dams through Major Rehabs, and finally make much needed improvements to efficiencies as a long term capital investment strategy. The steps we are taking:</a:t>
            </a:r>
          </a:p>
          <a:p>
            <a:pPr marL="171450" indent="-171450">
              <a:buFont typeface="Arial" panose="020B0604020202020204" pitchFamily="34" charset="0"/>
              <a:buChar char="•"/>
            </a:pPr>
            <a:r>
              <a:rPr lang="en-US" sz="1200" b="0" kern="1200" baseline="0" dirty="0" smtClean="0">
                <a:solidFill>
                  <a:schemeClr val="tx1"/>
                </a:solidFill>
                <a:effectLst/>
                <a:latin typeface="Arial" pitchFamily="34" charset="0"/>
                <a:ea typeface="+mn-ea"/>
                <a:cs typeface="Arial" pitchFamily="34" charset="0"/>
              </a:rPr>
              <a:t>We maintain a comprehensive inventory of high risk infrastructure and keep “critical” Infrastructure Assessments current and relevant, keeping Operational Condition Assessments (</a:t>
            </a:r>
            <a:r>
              <a:rPr lang="en-US" sz="1200" b="0" kern="1200" baseline="0" dirty="0" err="1" smtClean="0">
                <a:solidFill>
                  <a:schemeClr val="tx1"/>
                </a:solidFill>
                <a:effectLst/>
                <a:latin typeface="Arial" pitchFamily="34" charset="0"/>
                <a:ea typeface="+mn-ea"/>
                <a:cs typeface="Arial" pitchFamily="34" charset="0"/>
              </a:rPr>
              <a:t>OCAs</a:t>
            </a:r>
            <a:r>
              <a:rPr lang="en-US" sz="1200" b="0" kern="1200" baseline="0" dirty="0" smtClean="0">
                <a:solidFill>
                  <a:schemeClr val="tx1"/>
                </a:solidFill>
                <a:effectLst/>
                <a:latin typeface="Arial" pitchFamily="34" charset="0"/>
                <a:ea typeface="+mn-ea"/>
                <a:cs typeface="Arial" pitchFamily="34" charset="0"/>
              </a:rPr>
              <a:t>) up to date.</a:t>
            </a:r>
          </a:p>
          <a:p>
            <a:pPr marL="171450" indent="-171450">
              <a:buFont typeface="Arial" panose="020B0604020202020204" pitchFamily="34" charset="0"/>
              <a:buChar char="•"/>
            </a:pPr>
            <a:r>
              <a:rPr lang="en-US" sz="1200" b="0" kern="1200" baseline="0" dirty="0" smtClean="0">
                <a:solidFill>
                  <a:schemeClr val="tx1"/>
                </a:solidFill>
                <a:effectLst/>
                <a:latin typeface="Arial" pitchFamily="34" charset="0"/>
                <a:ea typeface="+mn-ea"/>
                <a:cs typeface="Arial" pitchFamily="34" charset="0"/>
              </a:rPr>
              <a:t>Determining Adequate/Equitable/Defendable “Baseline” funding stream for routine </a:t>
            </a:r>
            <a:r>
              <a:rPr lang="en-US" sz="1200" b="0" kern="1200" baseline="0" dirty="0" err="1" smtClean="0">
                <a:solidFill>
                  <a:schemeClr val="tx1"/>
                </a:solidFill>
                <a:effectLst/>
                <a:latin typeface="Arial" pitchFamily="34" charset="0"/>
                <a:ea typeface="+mn-ea"/>
                <a:cs typeface="Arial" pitchFamily="34" charset="0"/>
              </a:rPr>
              <a:t>O&amp;M</a:t>
            </a:r>
            <a:endParaRPr lang="en-US" sz="1200" b="0" kern="1200" baseline="0" dirty="0" smtClean="0">
              <a:solidFill>
                <a:schemeClr val="tx1"/>
              </a:solidFill>
              <a:effectLst/>
              <a:latin typeface="Arial" pitchFamily="34" charset="0"/>
              <a:ea typeface="+mn-ea"/>
              <a:cs typeface="Arial" pitchFamily="34" charset="0"/>
            </a:endParaRPr>
          </a:p>
          <a:p>
            <a:pPr marL="171450" indent="-171450">
              <a:buFont typeface="Arial" panose="020B0604020202020204" pitchFamily="34" charset="0"/>
              <a:buChar char="•"/>
            </a:pPr>
            <a:r>
              <a:rPr lang="en-US" sz="1200" b="0" kern="1200" baseline="0" dirty="0" smtClean="0">
                <a:solidFill>
                  <a:schemeClr val="tx1"/>
                </a:solidFill>
                <a:effectLst/>
                <a:latin typeface="Arial" pitchFamily="34" charset="0"/>
                <a:ea typeface="+mn-ea"/>
                <a:cs typeface="Arial" pitchFamily="34" charset="0"/>
              </a:rPr>
              <a:t>Major Rehab/Major Maintenance - recapitalization of reliability and resiliency</a:t>
            </a:r>
          </a:p>
          <a:p>
            <a:pPr marL="171450" indent="-171450">
              <a:buFont typeface="Arial" panose="020B0604020202020204" pitchFamily="34" charset="0"/>
              <a:buChar char="•"/>
            </a:pPr>
            <a:r>
              <a:rPr lang="en-US" sz="1200" b="0" kern="1200" baseline="0" dirty="0" err="1" smtClean="0">
                <a:solidFill>
                  <a:schemeClr val="tx1"/>
                </a:solidFill>
                <a:effectLst/>
                <a:latin typeface="Arial" pitchFamily="34" charset="0"/>
                <a:ea typeface="+mn-ea"/>
                <a:cs typeface="Arial" pitchFamily="34" charset="0"/>
              </a:rPr>
              <a:t>NESP</a:t>
            </a:r>
            <a:r>
              <a:rPr lang="en-US" sz="1200" b="0" kern="1200" baseline="0" dirty="0" smtClean="0">
                <a:solidFill>
                  <a:schemeClr val="tx1"/>
                </a:solidFill>
                <a:effectLst/>
                <a:latin typeface="Arial" pitchFamily="34" charset="0"/>
                <a:ea typeface="+mn-ea"/>
                <a:cs typeface="Arial" pitchFamily="34" charset="0"/>
              </a:rPr>
              <a:t> - long term sustainability of the navigation and eco system, with improvements to capacities and efficiencies</a:t>
            </a:r>
          </a:p>
          <a:p>
            <a:pPr marL="171450" indent="-171450">
              <a:buFont typeface="Arial" panose="020B0604020202020204" pitchFamily="34" charset="0"/>
              <a:buChar char="•"/>
            </a:pPr>
            <a:r>
              <a:rPr lang="en-US" sz="1200" b="0" kern="1200" baseline="0" dirty="0" smtClean="0">
                <a:solidFill>
                  <a:schemeClr val="tx1"/>
                </a:solidFill>
                <a:effectLst/>
                <a:latin typeface="Arial" pitchFamily="34" charset="0"/>
                <a:ea typeface="+mn-ea"/>
                <a:cs typeface="Arial" pitchFamily="34" charset="0"/>
              </a:rPr>
              <a:t>Working with the Asset Management process informs funding priorities based on system risk and consequence of failure. </a:t>
            </a:r>
          </a:p>
          <a:p>
            <a:endParaRPr lang="en-US" sz="1200" b="0" kern="1200" baseline="0" dirty="0" smtClean="0">
              <a:solidFill>
                <a:schemeClr val="tx1"/>
              </a:solidFill>
              <a:effectLst/>
              <a:latin typeface="Arial" pitchFamily="34" charset="0"/>
              <a:ea typeface="+mn-ea"/>
              <a:cs typeface="Arial" pitchFamily="34" charset="0"/>
            </a:endParaRPr>
          </a:p>
          <a:p>
            <a:endParaRPr lang="en-US" sz="1200" dirty="0" smtClean="0"/>
          </a:p>
          <a:p>
            <a:endParaRPr lang="en-US" sz="1200" baseline="0" dirty="0" smtClean="0"/>
          </a:p>
        </p:txBody>
      </p:sp>
      <p:sp>
        <p:nvSpPr>
          <p:cNvPr id="4" name="Slide Number Placeholder 3"/>
          <p:cNvSpPr>
            <a:spLocks noGrp="1"/>
          </p:cNvSpPr>
          <p:nvPr>
            <p:ph type="sldNum" sz="quarter" idx="10"/>
          </p:nvPr>
        </p:nvSpPr>
        <p:spPr/>
        <p:txBody>
          <a:bodyPr/>
          <a:lstStyle/>
          <a:p>
            <a:fld id="{4D379EBC-14BC-40A0-BD38-B0595613503A}" type="slidenum">
              <a:rPr lang="en-US" smtClean="0"/>
              <a:pPr/>
              <a:t>7</a:t>
            </a:fld>
            <a:endParaRPr lang="en-US"/>
          </a:p>
        </p:txBody>
      </p:sp>
    </p:spTree>
    <p:extLst>
      <p:ext uri="{BB962C8B-B14F-4D97-AF65-F5344CB8AC3E}">
        <p14:creationId xmlns:p14="http://schemas.microsoft.com/office/powerpoint/2010/main" val="308238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dirty="0" smtClean="0">
                <a:latin typeface="Arial" panose="020B0604020202020204" pitchFamily="34" charset="0"/>
                <a:cs typeface="Arial" panose="020B0604020202020204" pitchFamily="34" charset="0"/>
              </a:rPr>
              <a:t>DREDGING</a:t>
            </a:r>
            <a:endParaRPr lang="en-US" sz="1200" b="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latin typeface="Arial" panose="020B0604020202020204" pitchFamily="34" charset="0"/>
                <a:cs typeface="Arial" panose="020B0604020202020204" pitchFamily="34" charset="0"/>
              </a:rPr>
              <a:t>typically</a:t>
            </a:r>
            <a:r>
              <a:rPr lang="en-US" sz="1200" b="0" baseline="0" dirty="0" smtClean="0">
                <a:latin typeface="Arial" panose="020B0604020202020204" pitchFamily="34" charset="0"/>
                <a:cs typeface="Arial" panose="020B0604020202020204" pitchFamily="34" charset="0"/>
              </a:rPr>
              <a:t> occurs between the months of 15 July to 15 Dec</a:t>
            </a:r>
          </a:p>
          <a:p>
            <a:pPr marL="285750" indent="-285750">
              <a:buFont typeface="Arial" panose="020B0604020202020204" pitchFamily="34" charset="0"/>
              <a:buChar char="•"/>
            </a:pPr>
            <a:r>
              <a:rPr lang="en-US" sz="1200" b="0" baseline="0" dirty="0" smtClean="0">
                <a:latin typeface="Arial" panose="020B0604020202020204" pitchFamily="34" charset="0"/>
                <a:cs typeface="Arial" panose="020B0604020202020204" pitchFamily="34" charset="0"/>
              </a:rPr>
              <a:t>on average we dredge and open river dispose 3-5M cubic yards.</a:t>
            </a:r>
          </a:p>
          <a:p>
            <a:pPr marL="285750" indent="-285750">
              <a:buFont typeface="Arial" panose="020B0604020202020204" pitchFamily="34" charset="0"/>
              <a:buChar char="•"/>
            </a:pPr>
            <a:r>
              <a:rPr lang="en-US" sz="1200" b="0" baseline="0" dirty="0" smtClean="0">
                <a:latin typeface="Arial" panose="020B0604020202020204" pitchFamily="34" charset="0"/>
                <a:cs typeface="Arial" panose="020B0604020202020204" pitchFamily="34" charset="0"/>
              </a:rPr>
              <a:t>Last dredge season (July 16 thru Dec 16) we dredged 3.8M cubic yards at a total cost of $17.8M in order to keep the commerce on the river rolling. We had several short duration high river stage events which caused significant delays in our dredge schedule which the team had to work around.</a:t>
            </a:r>
          </a:p>
          <a:p>
            <a:pPr marL="285750" indent="-285750">
              <a:buFont typeface="Arial" panose="020B0604020202020204" pitchFamily="34" charset="0"/>
              <a:buChar char="•"/>
            </a:pPr>
            <a:r>
              <a:rPr lang="en-US" sz="1200" b="0" baseline="0" dirty="0" smtClean="0">
                <a:latin typeface="Arial" panose="020B0604020202020204" pitchFamily="34" charset="0"/>
                <a:cs typeface="Arial" panose="020B0604020202020204" pitchFamily="34" charset="0"/>
              </a:rPr>
              <a:t>As an item of comparison and to show the unpredictable nature of dredging on the middle Mississippi, the 2012-13 drought dredge season was extended thru February to maintain the channel at -7 on the </a:t>
            </a:r>
            <a:r>
              <a:rPr lang="en-US" sz="1200" b="0" baseline="0" dirty="0" err="1" smtClean="0">
                <a:latin typeface="Arial" panose="020B0604020202020204" pitchFamily="34" charset="0"/>
                <a:cs typeface="Arial" panose="020B0604020202020204" pitchFamily="34" charset="0"/>
              </a:rPr>
              <a:t>STL</a:t>
            </a:r>
            <a:r>
              <a:rPr lang="en-US" sz="1200" b="0" baseline="0" dirty="0" smtClean="0">
                <a:latin typeface="Arial" panose="020B0604020202020204" pitchFamily="34" charset="0"/>
                <a:cs typeface="Arial" panose="020B0604020202020204" pitchFamily="34" charset="0"/>
              </a:rPr>
              <a:t> gage and resulted in moving more than 10</a:t>
            </a:r>
            <a:r>
              <a:rPr lang="en-US" sz="1200" dirty="0" smtClean="0">
                <a:latin typeface="Arial" panose="020B0604020202020204" pitchFamily="34" charset="0"/>
                <a:cs typeface="Arial" panose="020B0604020202020204" pitchFamily="34" charset="0"/>
              </a:rPr>
              <a:t> million cubic yards </a:t>
            </a:r>
            <a:r>
              <a:rPr lang="en-US" sz="1200" b="0" dirty="0" smtClean="0">
                <a:latin typeface="Arial" panose="020B0604020202020204" pitchFamily="34" charset="0"/>
                <a:cs typeface="Arial" panose="020B0604020202020204" pitchFamily="34" charset="0"/>
              </a:rPr>
              <a:t>of sediment</a:t>
            </a:r>
            <a:r>
              <a:rPr lang="en-US" sz="1200" baseline="0" dirty="0" smtClean="0">
                <a:latin typeface="Arial" panose="020B0604020202020204" pitchFamily="34" charset="0"/>
                <a:cs typeface="Arial" panose="020B0604020202020204" pitchFamily="34" charset="0"/>
              </a:rPr>
              <a:t>. </a:t>
            </a:r>
            <a:endParaRPr lang="en-US" sz="1200" b="1" dirty="0" smtClean="0">
              <a:latin typeface="Arial" panose="020B0604020202020204" pitchFamily="34" charset="0"/>
              <a:cs typeface="Arial" panose="020B0604020202020204" pitchFamily="34" charset="0"/>
            </a:endParaRPr>
          </a:p>
          <a:p>
            <a:endParaRPr lang="en-US" sz="1200" b="1" dirty="0" smtClean="0">
              <a:latin typeface="Arial" panose="020B0604020202020204" pitchFamily="34" charset="0"/>
              <a:cs typeface="Arial" panose="020B0604020202020204" pitchFamily="34" charset="0"/>
            </a:endParaRPr>
          </a:p>
          <a:p>
            <a:r>
              <a:rPr lang="en-US" sz="1200" b="1" dirty="0" smtClean="0">
                <a:latin typeface="Arial" panose="020B0604020202020204" pitchFamily="34" charset="0"/>
                <a:cs typeface="Arial" panose="020B0604020202020204" pitchFamily="34" charset="0"/>
              </a:rPr>
              <a:t>REGULATING WORKS PROJECT</a:t>
            </a:r>
          </a:p>
          <a:p>
            <a:pPr marL="285750" indent="-285750">
              <a:buFont typeface="Arial" panose="020B0604020202020204" pitchFamily="34" charset="0"/>
              <a:buChar char="•"/>
            </a:pPr>
            <a:r>
              <a:rPr lang="en-US" sz="1200" b="0" dirty="0" smtClean="0">
                <a:solidFill>
                  <a:srgbClr val="000000"/>
                </a:solidFill>
                <a:latin typeface="Arial" panose="020B0604020202020204" pitchFamily="34" charset="0"/>
                <a:cs typeface="Arial" panose="020B0604020202020204" pitchFamily="34" charset="0"/>
              </a:rPr>
              <a:t>Provides </a:t>
            </a:r>
            <a:r>
              <a:rPr lang="en-US" sz="1200" b="0" dirty="0">
                <a:solidFill>
                  <a:srgbClr val="000000"/>
                </a:solidFill>
                <a:latin typeface="Arial" panose="020B0604020202020204" pitchFamily="34" charset="0"/>
                <a:cs typeface="Arial" panose="020B0604020202020204" pitchFamily="34" charset="0"/>
              </a:rPr>
              <a:t>a safe and dependable navigation channel from the mouth of the Missouri River to  confluence of the Ohio River.  </a:t>
            </a:r>
            <a:endParaRPr lang="en-US" sz="1200" b="0" dirty="0" smtClean="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0000"/>
                </a:solidFill>
                <a:latin typeface="Arial" panose="020B0604020202020204" pitchFamily="34" charset="0"/>
                <a:cs typeface="Arial" panose="020B0604020202020204" pitchFamily="34" charset="0"/>
              </a:rPr>
              <a:t>Project </a:t>
            </a:r>
            <a:r>
              <a:rPr lang="en-US" sz="1200" b="0" dirty="0">
                <a:solidFill>
                  <a:srgbClr val="000000"/>
                </a:solidFill>
                <a:latin typeface="Arial" panose="020B0604020202020204" pitchFamily="34" charset="0"/>
                <a:cs typeface="Arial" panose="020B0604020202020204" pitchFamily="34" charset="0"/>
              </a:rPr>
              <a:t>improvements are achieved by means of dikes, revetment, chevrons, construction dredging, and rock removal to maintain required navigation depth</a:t>
            </a:r>
            <a:r>
              <a:rPr lang="en-US" sz="1200" b="0" dirty="0" smtClean="0">
                <a:solidFill>
                  <a:srgbClr val="000000"/>
                </a:solidFill>
                <a:latin typeface="Arial" panose="020B0604020202020204" pitchFamily="34" charset="0"/>
                <a:cs typeface="Arial" panose="020B0604020202020204" pitchFamily="34" charset="0"/>
              </a:rPr>
              <a:t>.</a:t>
            </a:r>
          </a:p>
          <a:p>
            <a:pPr marL="285750" marR="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kern="1200" dirty="0" smtClean="0">
                <a:solidFill>
                  <a:schemeClr val="tx1"/>
                </a:solidFill>
                <a:effectLst/>
                <a:latin typeface="Arial" pitchFamily="34" charset="0"/>
                <a:ea typeface="+mn-ea"/>
                <a:cs typeface="Arial" pitchFamily="34" charset="0"/>
              </a:rPr>
              <a:t>construct and maintain over 2000 regulating work structures. </a:t>
            </a:r>
            <a:endParaRPr lang="en-US" sz="1200" b="0" dirty="0" smtClean="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0000"/>
                </a:solidFill>
                <a:latin typeface="Arial" panose="020B0604020202020204" pitchFamily="34" charset="0"/>
                <a:cs typeface="Arial" panose="020B0604020202020204" pitchFamily="34" charset="0"/>
              </a:rPr>
              <a:t>The </a:t>
            </a:r>
            <a:r>
              <a:rPr lang="en-US" sz="1200" b="0" dirty="0">
                <a:solidFill>
                  <a:srgbClr val="000000"/>
                </a:solidFill>
                <a:latin typeface="Arial" panose="020B0604020202020204" pitchFamily="34" charset="0"/>
                <a:cs typeface="Arial" panose="020B0604020202020204" pitchFamily="34" charset="0"/>
              </a:rPr>
              <a:t>benefits of the Project include reduced dredging, increased reliability of the navigation channel during low water periods and reduced accidents &amp; </a:t>
            </a:r>
            <a:r>
              <a:rPr lang="en-US" sz="1200" b="0" dirty="0" smtClean="0">
                <a:solidFill>
                  <a:srgbClr val="000000"/>
                </a:solidFill>
                <a:latin typeface="Arial" panose="020B0604020202020204" pitchFamily="34" charset="0"/>
                <a:cs typeface="Arial" panose="020B0604020202020204" pitchFamily="34" charset="0"/>
              </a:rPr>
              <a:t>groundings.</a:t>
            </a:r>
          </a:p>
          <a:p>
            <a:pPr marL="285750" indent="-285750">
              <a:buFont typeface="Arial" panose="020B0604020202020204" pitchFamily="34" charset="0"/>
              <a:buChar char="•"/>
            </a:pPr>
            <a:r>
              <a:rPr lang="en-US" sz="1200" b="0" dirty="0" smtClean="0">
                <a:latin typeface="Arial" panose="020B0604020202020204" pitchFamily="34" charset="0"/>
                <a:cs typeface="Arial" panose="020B0604020202020204" pitchFamily="34" charset="0"/>
              </a:rPr>
              <a:t>Uses the energy of the</a:t>
            </a:r>
            <a:r>
              <a:rPr lang="en-US" sz="1200" b="0" baseline="0" dirty="0" smtClean="0">
                <a:latin typeface="Arial" panose="020B0604020202020204" pitchFamily="34" charset="0"/>
                <a:cs typeface="Arial" panose="020B0604020202020204" pitchFamily="34" charset="0"/>
              </a:rPr>
              <a:t> </a:t>
            </a:r>
            <a:r>
              <a:rPr lang="en-US" sz="1200" b="0" dirty="0" smtClean="0">
                <a:latin typeface="Arial" panose="020B0604020202020204" pitchFamily="34" charset="0"/>
                <a:cs typeface="Arial" panose="020B0604020202020204" pitchFamily="34" charset="0"/>
              </a:rPr>
              <a:t>water to predictably move sediment saving millions in dredging costs each year. With a high benefit to cost ratio, these structures enhance safety by improving navigation and providing ecosystem diversity</a:t>
            </a:r>
            <a:r>
              <a:rPr lang="en-US" sz="12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200" b="0" dirty="0" smtClean="0">
                <a:latin typeface="Arial" panose="020B0604020202020204" pitchFamily="34" charset="0"/>
                <a:cs typeface="Arial" panose="020B0604020202020204" pitchFamily="34" charset="0"/>
              </a:rPr>
              <a:t>Since</a:t>
            </a:r>
            <a:r>
              <a:rPr lang="en-US" sz="1200" b="0" baseline="0" dirty="0" smtClean="0">
                <a:latin typeface="Arial" panose="020B0604020202020204" pitchFamily="34" charset="0"/>
                <a:cs typeface="Arial" panose="020B0604020202020204" pitchFamily="34" charset="0"/>
              </a:rPr>
              <a:t> the drought of 2012-13, removal of natural rock out cropping (pinnacles), remnants left from original construction of the channel, at Thebes and Grand Tower have been a primary focus of this program.</a:t>
            </a:r>
            <a:endParaRPr lang="en-US" sz="1200" b="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b="1" dirty="0" smtClean="0">
                <a:latin typeface="Arial" panose="020B0604020202020204" pitchFamily="34" charset="0"/>
                <a:cs typeface="Arial" panose="020B0604020202020204" pitchFamily="34" charset="0"/>
              </a:rPr>
              <a:t>ROCK REMOVAL </a:t>
            </a:r>
          </a:p>
          <a:p>
            <a:pPr marL="285750" indent="-285750">
              <a:buFont typeface="Arial" panose="020B0604020202020204" pitchFamily="34" charset="0"/>
              <a:buChar char="•"/>
            </a:pPr>
            <a:r>
              <a:rPr lang="en-US" sz="1200" b="0" dirty="0" smtClean="0">
                <a:solidFill>
                  <a:srgbClr val="000000"/>
                </a:solidFill>
                <a:latin typeface="Arial" panose="020B0604020202020204" pitchFamily="34" charset="0"/>
                <a:cs typeface="Arial" panose="020B0604020202020204" pitchFamily="34" charset="0"/>
              </a:rPr>
              <a:t>Pinnacle </a:t>
            </a:r>
            <a:r>
              <a:rPr lang="en-US" sz="1200" b="0" dirty="0">
                <a:solidFill>
                  <a:srgbClr val="000000"/>
                </a:solidFill>
                <a:latin typeface="Arial" panose="020B0604020202020204" pitchFamily="34" charset="0"/>
                <a:cs typeface="Arial" panose="020B0604020202020204" pitchFamily="34" charset="0"/>
              </a:rPr>
              <a:t>removal contracts awarded between river mile 46 and 38. </a:t>
            </a:r>
            <a:endParaRPr lang="en-US" sz="1200" b="0" dirty="0" smtClean="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0" dirty="0" smtClean="0">
                <a:solidFill>
                  <a:srgbClr val="000000"/>
                </a:solidFill>
                <a:latin typeface="Arial" panose="020B0604020202020204" pitchFamily="34" charset="0"/>
                <a:cs typeface="Arial" panose="020B0604020202020204" pitchFamily="34" charset="0"/>
              </a:rPr>
              <a:t>Rock </a:t>
            </a:r>
            <a:r>
              <a:rPr lang="en-US" sz="1200" b="0" dirty="0">
                <a:solidFill>
                  <a:srgbClr val="000000"/>
                </a:solidFill>
                <a:latin typeface="Arial" panose="020B0604020202020204" pitchFamily="34" charset="0"/>
                <a:cs typeface="Arial" panose="020B0604020202020204" pitchFamily="34" charset="0"/>
              </a:rPr>
              <a:t>removal is </a:t>
            </a:r>
            <a:r>
              <a:rPr lang="en-US" sz="1200" b="0" dirty="0" smtClean="0">
                <a:solidFill>
                  <a:srgbClr val="000000"/>
                </a:solidFill>
                <a:latin typeface="Arial" panose="020B0604020202020204" pitchFamily="34" charset="0"/>
                <a:cs typeface="Arial" panose="020B0604020202020204" pitchFamily="34" charset="0"/>
              </a:rPr>
              <a:t>accomplished</a:t>
            </a:r>
            <a:r>
              <a:rPr lang="en-US" sz="1200" b="0" baseline="0" dirty="0" smtClean="0">
                <a:solidFill>
                  <a:srgbClr val="000000"/>
                </a:solidFill>
                <a:latin typeface="Arial" panose="020B0604020202020204" pitchFamily="34" charset="0"/>
                <a:cs typeface="Arial" panose="020B0604020202020204" pitchFamily="34" charset="0"/>
              </a:rPr>
              <a:t> primarily by use of hydraulic ram and grappling bucket, and is very </a:t>
            </a:r>
            <a:r>
              <a:rPr lang="en-US" sz="1200" b="0" dirty="0" smtClean="0">
                <a:solidFill>
                  <a:srgbClr val="000000"/>
                </a:solidFill>
                <a:latin typeface="Arial" panose="020B0604020202020204" pitchFamily="34" charset="0"/>
                <a:cs typeface="Arial" panose="020B0604020202020204" pitchFamily="34" charset="0"/>
              </a:rPr>
              <a:t>dependent </a:t>
            </a:r>
            <a:r>
              <a:rPr lang="en-US" sz="1200" b="0" dirty="0">
                <a:solidFill>
                  <a:srgbClr val="000000"/>
                </a:solidFill>
                <a:latin typeface="Arial" panose="020B0604020202020204" pitchFamily="34" charset="0"/>
                <a:cs typeface="Arial" panose="020B0604020202020204" pitchFamily="34" charset="0"/>
              </a:rPr>
              <a:t>upon river </a:t>
            </a:r>
            <a:r>
              <a:rPr lang="en-US" sz="1200" b="0" dirty="0" smtClean="0">
                <a:solidFill>
                  <a:srgbClr val="000000"/>
                </a:solidFill>
                <a:latin typeface="Arial" panose="020B0604020202020204" pitchFamily="34" charset="0"/>
                <a:cs typeface="Arial" panose="020B0604020202020204" pitchFamily="34" charset="0"/>
              </a:rPr>
              <a:t>stage to accomplish</a:t>
            </a:r>
            <a:r>
              <a:rPr lang="en-US" sz="1200" b="0" baseline="0" dirty="0" smtClean="0">
                <a:solidFill>
                  <a:srgbClr val="000000"/>
                </a:solidFill>
                <a:latin typeface="Arial" panose="020B0604020202020204" pitchFamily="34" charset="0"/>
                <a:cs typeface="Arial" panose="020B0604020202020204" pitchFamily="34" charset="0"/>
              </a:rPr>
              <a:t> work. (has to be below 15ft at Cape Girardeau)</a:t>
            </a:r>
          </a:p>
          <a:p>
            <a:pPr marL="285750" indent="-285750">
              <a:buFont typeface="Arial" panose="020B0604020202020204" pitchFamily="34" charset="0"/>
              <a:buChar char="•"/>
            </a:pPr>
            <a:r>
              <a:rPr lang="en-US" sz="1200" b="0" baseline="0" dirty="0" smtClean="0">
                <a:solidFill>
                  <a:srgbClr val="000000"/>
                </a:solidFill>
                <a:latin typeface="Arial" panose="020B0604020202020204" pitchFamily="34" charset="0"/>
                <a:cs typeface="Arial" panose="020B0604020202020204" pitchFamily="34" charset="0"/>
              </a:rPr>
              <a:t>To date we are roughly </a:t>
            </a:r>
            <a:r>
              <a:rPr lang="en-US" sz="1200" b="0" dirty="0" smtClean="0">
                <a:solidFill>
                  <a:srgbClr val="000000"/>
                </a:solidFill>
                <a:latin typeface="Arial" panose="020B0604020202020204" pitchFamily="34" charset="0"/>
                <a:cs typeface="Arial" panose="020B0604020202020204" pitchFamily="34" charset="0"/>
              </a:rPr>
              <a:t>12%</a:t>
            </a:r>
            <a:r>
              <a:rPr lang="en-US" sz="1200" b="0" baseline="0" dirty="0" smtClean="0">
                <a:solidFill>
                  <a:srgbClr val="000000"/>
                </a:solidFill>
                <a:latin typeface="Arial" panose="020B0604020202020204" pitchFamily="34" charset="0"/>
                <a:cs typeface="Arial" panose="020B0604020202020204" pitchFamily="34" charset="0"/>
              </a:rPr>
              <a:t> c</a:t>
            </a:r>
            <a:r>
              <a:rPr lang="en-US" sz="1200" b="0" dirty="0" smtClean="0">
                <a:solidFill>
                  <a:srgbClr val="000000"/>
                </a:solidFill>
                <a:latin typeface="Arial" panose="020B0604020202020204" pitchFamily="34" charset="0"/>
                <a:cs typeface="Arial" panose="020B0604020202020204" pitchFamily="34" charset="0"/>
              </a:rPr>
              <a:t>omplete with all rock originally identified for removal. However, we removed enough rock to sustain th</a:t>
            </a:r>
            <a:r>
              <a:rPr lang="en-US" sz="1200" b="0" baseline="0" dirty="0" smtClean="0">
                <a:solidFill>
                  <a:srgbClr val="000000"/>
                </a:solidFill>
                <a:latin typeface="Arial" panose="020B0604020202020204" pitchFamily="34" charset="0"/>
                <a:cs typeface="Arial" panose="020B0604020202020204" pitchFamily="34" charset="0"/>
              </a:rPr>
              <a:t>e authorized </a:t>
            </a:r>
            <a:r>
              <a:rPr lang="en-US" sz="1200" b="0" dirty="0" smtClean="0">
                <a:solidFill>
                  <a:srgbClr val="000000"/>
                </a:solidFill>
                <a:latin typeface="Arial" panose="020B0604020202020204" pitchFamily="34" charset="0"/>
                <a:cs typeface="Arial" panose="020B0604020202020204" pitchFamily="34" charset="0"/>
              </a:rPr>
              <a:t>9-foot draft in these areas at 450 feet wide down to -7 on the St. Louis gage. The target of 600-foot</a:t>
            </a:r>
            <a:r>
              <a:rPr lang="en-US" sz="1200" b="0" baseline="0" dirty="0" smtClean="0">
                <a:solidFill>
                  <a:srgbClr val="000000"/>
                </a:solidFill>
                <a:latin typeface="Arial" panose="020B0604020202020204" pitchFamily="34" charset="0"/>
                <a:cs typeface="Arial" panose="020B0604020202020204" pitchFamily="34" charset="0"/>
              </a:rPr>
              <a:t> at -7 will require a</a:t>
            </a:r>
            <a:r>
              <a:rPr lang="en-US" sz="1200" b="0" dirty="0" smtClean="0">
                <a:solidFill>
                  <a:srgbClr val="000000"/>
                </a:solidFill>
                <a:latin typeface="Arial" panose="020B0604020202020204" pitchFamily="34" charset="0"/>
                <a:cs typeface="Arial" panose="020B0604020202020204" pitchFamily="34" charset="0"/>
              </a:rPr>
              <a:t>pproximately </a:t>
            </a:r>
            <a:r>
              <a:rPr lang="en-US" sz="1200" b="0" dirty="0">
                <a:solidFill>
                  <a:srgbClr val="000000"/>
                </a:solidFill>
                <a:latin typeface="Arial" panose="020B0604020202020204" pitchFamily="34" charset="0"/>
                <a:cs typeface="Arial" panose="020B0604020202020204" pitchFamily="34" charset="0"/>
              </a:rPr>
              <a:t>7,500 cy of rock will be removed</a:t>
            </a:r>
            <a:r>
              <a:rPr lang="en-US" sz="1200" dirty="0">
                <a:solidFill>
                  <a:srgbClr val="000000"/>
                </a:solidFill>
                <a:latin typeface="Arial" panose="020B0604020202020204" pitchFamily="34" charset="0"/>
                <a:cs typeface="Arial" panose="020B0604020202020204" pitchFamily="34" charset="0"/>
              </a:rPr>
              <a:t>.  </a:t>
            </a:r>
            <a:r>
              <a:rPr lang="en-US" sz="1200" baseline="0" dirty="0" smtClean="0">
                <a:latin typeface="Arial" panose="020B0604020202020204" pitchFamily="34" charset="0"/>
                <a:cs typeface="Arial" panose="020B0604020202020204" pitchFamily="34" charset="0"/>
              </a:rPr>
              <a:t> </a:t>
            </a:r>
          </a:p>
          <a:p>
            <a:pPr marL="310458" indent="-310458" fontAlgn="base">
              <a:spcAft>
                <a:spcPct val="0"/>
              </a:spcAft>
              <a:defRPr/>
            </a:pPr>
            <a:endParaRPr lang="en-US" sz="1200" b="1" dirty="0">
              <a:solidFill>
                <a:srgbClr val="000000"/>
              </a:solidFill>
            </a:endParaRPr>
          </a:p>
          <a:p>
            <a:pPr marL="310458" indent="-310458" fontAlgn="base">
              <a:spcAft>
                <a:spcPct val="0"/>
              </a:spcAft>
              <a:defRPr/>
            </a:pPr>
            <a:r>
              <a:rPr lang="en-US" sz="1200" b="1" dirty="0">
                <a:solidFill>
                  <a:srgbClr val="000000"/>
                </a:solidFill>
              </a:rPr>
              <a:t>SCHEDULED LOCK CLOSURES   </a:t>
            </a:r>
          </a:p>
          <a:p>
            <a:pPr marL="310458" indent="-310458" defTabSz="966612" fontAlgn="base">
              <a:spcAft>
                <a:spcPct val="0"/>
              </a:spcAft>
              <a:defRPr/>
            </a:pPr>
            <a:r>
              <a:rPr lang="en-US" sz="1200" b="0" dirty="0">
                <a:latin typeface="Arial" panose="020B0604020202020204" pitchFamily="34" charset="0"/>
                <a:cs typeface="Arial" panose="020B0604020202020204" pitchFamily="34" charset="0"/>
              </a:rPr>
              <a:t>All scheduled closures are coordinated with industry and USCG</a:t>
            </a:r>
          </a:p>
          <a:p>
            <a:pPr marL="310458" indent="-310458" fontAlgn="base">
              <a:spcAft>
                <a:spcPct val="0"/>
              </a:spcAft>
              <a:defRPr/>
            </a:pPr>
            <a:endParaRPr lang="en-US" sz="1200" b="1" dirty="0">
              <a:solidFill>
                <a:srgbClr val="000000"/>
              </a:solidFill>
            </a:endParaRPr>
          </a:p>
          <a:p>
            <a:pPr marL="310458" indent="-310458" fontAlgn="base">
              <a:spcAft>
                <a:spcPct val="0"/>
              </a:spcAft>
              <a:buFont typeface="Arial" panose="020B0604020202020204" pitchFamily="34" charset="0"/>
              <a:buChar char="•"/>
              <a:defRPr/>
            </a:pPr>
            <a:r>
              <a:rPr lang="en-US" sz="1200" dirty="0" smtClean="0">
                <a:solidFill>
                  <a:srgbClr val="000000"/>
                </a:solidFill>
              </a:rPr>
              <a:t>Mel </a:t>
            </a:r>
            <a:r>
              <a:rPr lang="en-US" sz="1200" dirty="0">
                <a:solidFill>
                  <a:srgbClr val="000000"/>
                </a:solidFill>
              </a:rPr>
              <a:t>Price Lock and </a:t>
            </a:r>
            <a:r>
              <a:rPr lang="en-US" sz="1200" dirty="0" smtClean="0">
                <a:solidFill>
                  <a:srgbClr val="000000"/>
                </a:solidFill>
              </a:rPr>
              <a:t>Dam Aux Lock </a:t>
            </a:r>
            <a:r>
              <a:rPr lang="en-US" sz="1200" dirty="0">
                <a:solidFill>
                  <a:srgbClr val="000000"/>
                </a:solidFill>
              </a:rPr>
              <a:t>- </a:t>
            </a:r>
            <a:r>
              <a:rPr lang="en-US" sz="1200" b="0" dirty="0" smtClean="0">
                <a:solidFill>
                  <a:srgbClr val="000000"/>
                </a:solidFill>
              </a:rPr>
              <a:t>60 </a:t>
            </a:r>
            <a:r>
              <a:rPr lang="en-US" sz="1200" b="0" dirty="0">
                <a:solidFill>
                  <a:srgbClr val="000000"/>
                </a:solidFill>
              </a:rPr>
              <a:t>days (</a:t>
            </a:r>
            <a:r>
              <a:rPr lang="en-US" sz="1200" b="0" dirty="0" smtClean="0">
                <a:solidFill>
                  <a:srgbClr val="000000"/>
                </a:solidFill>
              </a:rPr>
              <a:t>July-Sep 17) </a:t>
            </a:r>
            <a:r>
              <a:rPr lang="en-US" sz="1200" b="0" dirty="0">
                <a:solidFill>
                  <a:srgbClr val="000000"/>
                </a:solidFill>
              </a:rPr>
              <a:t>for control system </a:t>
            </a:r>
            <a:r>
              <a:rPr lang="en-US" sz="1200" b="0" dirty="0" smtClean="0">
                <a:solidFill>
                  <a:srgbClr val="000000"/>
                </a:solidFill>
              </a:rPr>
              <a:t>upgrades has been successfully completed and</a:t>
            </a:r>
            <a:r>
              <a:rPr lang="en-US" sz="1200" b="0" baseline="0" dirty="0" smtClean="0">
                <a:solidFill>
                  <a:srgbClr val="000000"/>
                </a:solidFill>
              </a:rPr>
              <a:t> the lock re-opened on schedule</a:t>
            </a:r>
          </a:p>
          <a:p>
            <a:pPr marL="310458" indent="-310458" fontAlgn="base">
              <a:spcAft>
                <a:spcPct val="0"/>
              </a:spcAft>
              <a:buFont typeface="Arial" panose="020B0604020202020204" pitchFamily="34" charset="0"/>
              <a:buChar char="•"/>
              <a:defRPr/>
            </a:pPr>
            <a:endParaRPr lang="en-US" sz="1200" b="0" baseline="0" dirty="0" smtClean="0">
              <a:solidFill>
                <a:srgbClr val="000000"/>
              </a:solidFill>
            </a:endParaRPr>
          </a:p>
          <a:p>
            <a:pPr marL="310458" indent="-310458" fontAlgn="base">
              <a:spcAft>
                <a:spcPct val="0"/>
              </a:spcAft>
              <a:buFont typeface="Arial" panose="020B0604020202020204" pitchFamily="34" charset="0"/>
              <a:buChar char="•"/>
              <a:defRPr/>
            </a:pPr>
            <a:r>
              <a:rPr lang="en-US" sz="1200" dirty="0" smtClean="0">
                <a:solidFill>
                  <a:srgbClr val="000000"/>
                </a:solidFill>
              </a:rPr>
              <a:t>Mel Price Lock and Dam Main Lock - </a:t>
            </a:r>
            <a:r>
              <a:rPr lang="en-US" sz="1200" b="0" baseline="0" dirty="0" smtClean="0">
                <a:solidFill>
                  <a:srgbClr val="000000"/>
                </a:solidFill>
              </a:rPr>
              <a:t>60 days (Jan-Mar 2018) for control system replacement as well as inspections of the </a:t>
            </a:r>
            <a:r>
              <a:rPr lang="en-US" sz="1200" b="0" baseline="0" dirty="0" err="1" smtClean="0">
                <a:solidFill>
                  <a:srgbClr val="000000"/>
                </a:solidFill>
              </a:rPr>
              <a:t>liftgate</a:t>
            </a:r>
            <a:r>
              <a:rPr lang="en-US" sz="1200" b="0" baseline="0" dirty="0" smtClean="0">
                <a:solidFill>
                  <a:srgbClr val="000000"/>
                </a:solidFill>
              </a:rPr>
              <a:t> and </a:t>
            </a:r>
            <a:r>
              <a:rPr lang="en-US" sz="1200" b="0" baseline="0" dirty="0" err="1" smtClean="0">
                <a:solidFill>
                  <a:srgbClr val="000000"/>
                </a:solidFill>
              </a:rPr>
              <a:t>liftgate</a:t>
            </a:r>
            <a:r>
              <a:rPr lang="en-US" sz="1200" b="0" baseline="0" dirty="0" smtClean="0">
                <a:solidFill>
                  <a:srgbClr val="000000"/>
                </a:solidFill>
              </a:rPr>
              <a:t> hoisting cables. These have both been the cause of emergency unscheduled closures in recent years. Most recently, in early Sep) cracks in the </a:t>
            </a:r>
            <a:r>
              <a:rPr lang="en-US" sz="1200" b="0" baseline="0" dirty="0" err="1" smtClean="0">
                <a:solidFill>
                  <a:srgbClr val="000000"/>
                </a:solidFill>
              </a:rPr>
              <a:t>liftgate</a:t>
            </a:r>
            <a:r>
              <a:rPr lang="en-US" sz="1200" b="0" baseline="0" dirty="0" smtClean="0">
                <a:solidFill>
                  <a:srgbClr val="000000"/>
                </a:solidFill>
              </a:rPr>
              <a:t>, found during routine inspection, caused a 3-day unscheduled closure which affected 37 tows….if this had occurred a month or so later, during the harvest shipment, the impacts would have been much </a:t>
            </a:r>
            <a:r>
              <a:rPr lang="en-US" sz="1200" b="0" baseline="0" dirty="0" err="1" smtClean="0">
                <a:solidFill>
                  <a:srgbClr val="000000"/>
                </a:solidFill>
              </a:rPr>
              <a:t>much</a:t>
            </a:r>
            <a:r>
              <a:rPr lang="en-US" sz="1200" b="0" baseline="0" dirty="0" smtClean="0">
                <a:solidFill>
                  <a:srgbClr val="000000"/>
                </a:solidFill>
              </a:rPr>
              <a:t> worse. </a:t>
            </a:r>
          </a:p>
          <a:p>
            <a:pPr marL="310458" indent="-310458" fontAlgn="base">
              <a:spcAft>
                <a:spcPct val="0"/>
              </a:spcAft>
              <a:buFont typeface="Arial" panose="020B0604020202020204" pitchFamily="34" charset="0"/>
              <a:buChar char="•"/>
              <a:defRPr/>
            </a:pPr>
            <a:endParaRPr lang="en-US" sz="1200" b="0" baseline="0" dirty="0" smtClean="0">
              <a:solidFill>
                <a:srgbClr val="000000"/>
              </a:solidFill>
            </a:endParaRPr>
          </a:p>
          <a:p>
            <a:pPr marL="310458" indent="-310458" fontAlgn="base">
              <a:spcAft>
                <a:spcPct val="0"/>
              </a:spcAft>
              <a:buFont typeface="Arial" panose="020B0604020202020204" pitchFamily="34" charset="0"/>
              <a:buChar char="•"/>
              <a:defRPr/>
            </a:pPr>
            <a:r>
              <a:rPr lang="en-US" sz="1200" dirty="0" smtClean="0">
                <a:solidFill>
                  <a:srgbClr val="000000"/>
                </a:solidFill>
              </a:rPr>
              <a:t>Locks</a:t>
            </a:r>
            <a:r>
              <a:rPr lang="en-US" sz="1200" baseline="0" dirty="0" smtClean="0">
                <a:solidFill>
                  <a:srgbClr val="000000"/>
                </a:solidFill>
              </a:rPr>
              <a:t> 27</a:t>
            </a:r>
            <a:r>
              <a:rPr lang="en-US" sz="1200" dirty="0" smtClean="0">
                <a:solidFill>
                  <a:srgbClr val="000000"/>
                </a:solidFill>
              </a:rPr>
              <a:t> Main/Aux- </a:t>
            </a:r>
            <a:r>
              <a:rPr lang="en-US" sz="1200" b="0" dirty="0" smtClean="0">
                <a:solidFill>
                  <a:srgbClr val="000000"/>
                </a:solidFill>
              </a:rPr>
              <a:t>Dates</a:t>
            </a:r>
            <a:r>
              <a:rPr lang="en-US" sz="1200" b="0" baseline="0" dirty="0" smtClean="0">
                <a:solidFill>
                  <a:srgbClr val="000000"/>
                </a:solidFill>
              </a:rPr>
              <a:t> are yet to be determined and coordinated with Industry, but short 3-5 day non-concurrent closures of both locks for repairs to the </a:t>
            </a:r>
            <a:r>
              <a:rPr lang="en-US" sz="1200" b="0" baseline="0" dirty="0" err="1" smtClean="0">
                <a:solidFill>
                  <a:srgbClr val="000000"/>
                </a:solidFill>
              </a:rPr>
              <a:t>liftgate</a:t>
            </a:r>
            <a:r>
              <a:rPr lang="en-US" sz="1200" b="0" baseline="0" dirty="0" smtClean="0">
                <a:solidFill>
                  <a:srgbClr val="000000"/>
                </a:solidFill>
              </a:rPr>
              <a:t> counterweight baskets</a:t>
            </a:r>
          </a:p>
          <a:p>
            <a:pPr marL="0" indent="0" fontAlgn="base">
              <a:spcAft>
                <a:spcPct val="0"/>
              </a:spcAft>
              <a:buFont typeface="Arial" panose="020B0604020202020204" pitchFamily="34" charset="0"/>
              <a:buNone/>
              <a:defRPr/>
            </a:pPr>
            <a:endParaRPr lang="en-US" sz="1200" b="0" dirty="0" smtClean="0">
              <a:solidFill>
                <a:srgbClr val="000000"/>
              </a:solidFill>
            </a:endParaRPr>
          </a:p>
          <a:p>
            <a:pPr marL="310458" indent="-310458" fontAlgn="base">
              <a:spcAft>
                <a:spcPct val="0"/>
              </a:spcAft>
              <a:buFont typeface="Arial" panose="020B0604020202020204" pitchFamily="34" charset="0"/>
              <a:buChar char="•"/>
              <a:defRPr/>
            </a:pPr>
            <a:r>
              <a:rPr lang="en-US" sz="1200" dirty="0" smtClean="0">
                <a:solidFill>
                  <a:srgbClr val="000000"/>
                </a:solidFill>
              </a:rPr>
              <a:t>Jerry</a:t>
            </a:r>
            <a:r>
              <a:rPr lang="en-US" sz="1200" baseline="0" dirty="0" smtClean="0">
                <a:solidFill>
                  <a:srgbClr val="000000"/>
                </a:solidFill>
              </a:rPr>
              <a:t> Costello</a:t>
            </a:r>
            <a:r>
              <a:rPr lang="en-US" sz="1200" dirty="0" smtClean="0">
                <a:solidFill>
                  <a:srgbClr val="000000"/>
                </a:solidFill>
              </a:rPr>
              <a:t> Lock and Dam - </a:t>
            </a:r>
            <a:r>
              <a:rPr lang="en-US" sz="1200" b="0" dirty="0" smtClean="0">
                <a:solidFill>
                  <a:srgbClr val="000000"/>
                </a:solidFill>
              </a:rPr>
              <a:t>14-day closure in June/July to dewater lock chamber and</a:t>
            </a:r>
            <a:r>
              <a:rPr lang="en-US" sz="1200" b="0" baseline="0" dirty="0" smtClean="0">
                <a:solidFill>
                  <a:srgbClr val="000000"/>
                </a:solidFill>
              </a:rPr>
              <a:t> repair foundation relief system, inspect/repair gates and valves.</a:t>
            </a:r>
          </a:p>
          <a:p>
            <a:pPr marL="0" indent="0" fontAlgn="base">
              <a:spcAft>
                <a:spcPct val="0"/>
              </a:spcAft>
              <a:buFont typeface="Arial" panose="020B0604020202020204" pitchFamily="34" charset="0"/>
              <a:buNone/>
              <a:defRPr/>
            </a:pPr>
            <a:endParaRPr lang="en-US" sz="1200" b="0" baseline="0" dirty="0" smtClean="0">
              <a:solidFill>
                <a:srgbClr val="000000"/>
              </a:solidFill>
            </a:endParaRPr>
          </a:p>
          <a:p>
            <a:pPr marL="310458" indent="-310458" fontAlgn="base">
              <a:spcAft>
                <a:spcPct val="0"/>
              </a:spcAft>
              <a:buFont typeface="Arial" panose="020B0604020202020204" pitchFamily="34" charset="0"/>
              <a:buChar char="•"/>
              <a:defRPr/>
            </a:pPr>
            <a:r>
              <a:rPr lang="en-US" sz="1200" dirty="0" smtClean="0">
                <a:solidFill>
                  <a:srgbClr val="000000"/>
                </a:solidFill>
              </a:rPr>
              <a:t>Lock and Dam 25 - </a:t>
            </a:r>
            <a:r>
              <a:rPr lang="en-US" sz="1200" b="0" dirty="0" smtClean="0">
                <a:solidFill>
                  <a:srgbClr val="000000"/>
                </a:solidFill>
              </a:rPr>
              <a:t>Not a</a:t>
            </a:r>
            <a:r>
              <a:rPr lang="en-US" sz="1200" b="0" baseline="0" dirty="0" smtClean="0">
                <a:solidFill>
                  <a:srgbClr val="000000"/>
                </a:solidFill>
              </a:rPr>
              <a:t> closure of the lock, but worth noting that critical repairs to the dam will continue in FY18. Innovative contracting and strategic planning has facilitated significant critical repairs to the dam to include replacement of the gate hoisting machinery, rehabilitation of the gate structures, and repairs to the service bridge spans.</a:t>
            </a:r>
            <a:endParaRPr lang="en-US" sz="1200" b="1" dirty="0">
              <a:solidFill>
                <a:srgbClr val="FF0000"/>
              </a:solidFill>
            </a:endParaRPr>
          </a:p>
          <a:p>
            <a:pPr marL="310458" indent="-310458" fontAlgn="base">
              <a:spcAft>
                <a:spcPct val="0"/>
              </a:spcAft>
              <a:defRPr/>
            </a:pPr>
            <a:endParaRPr lang="en-US" sz="1200" b="1" dirty="0">
              <a:solidFill>
                <a:srgbClr val="000000"/>
              </a:solidFill>
            </a:endParaRPr>
          </a:p>
          <a:p>
            <a:pPr algn="l">
              <a:lnSpc>
                <a:spcPct val="100000"/>
              </a:lnSpc>
              <a:buFont typeface="Arial" pitchFamily="34" charset="0"/>
              <a:buNone/>
            </a:pPr>
            <a:endParaRPr lang="en-US" sz="1200" dirty="0" smtClean="0">
              <a:latin typeface="Arial" panose="020B0604020202020204" pitchFamily="34" charset="0"/>
              <a:cs typeface="Arial" panose="020B0604020202020204" pitchFamily="34" charset="0"/>
            </a:endParaRPr>
          </a:p>
          <a:p>
            <a:pPr marL="181240" indent="-18124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57C065D-431A-4EAF-9284-5F809066BD17}" type="slidenum">
              <a:rPr lang="en-US" smtClean="0"/>
              <a:t>8</a:t>
            </a:fld>
            <a:endParaRPr lang="en-US"/>
          </a:p>
        </p:txBody>
      </p:sp>
    </p:spTree>
    <p:extLst>
      <p:ext uri="{BB962C8B-B14F-4D97-AF65-F5344CB8AC3E}">
        <p14:creationId xmlns:p14="http://schemas.microsoft.com/office/powerpoint/2010/main" val="1300545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indent="0" eaLnBrk="0" fontAlgn="auto" hangingPunct="0">
              <a:spcBef>
                <a:spcPts val="0"/>
              </a:spcBef>
              <a:spcAft>
                <a:spcPts val="450"/>
              </a:spcAft>
              <a:buClr>
                <a:srgbClr val="CC0000"/>
              </a:buClr>
              <a:buFont typeface="Arial" panose="020B0604020202020204" pitchFamily="34" charset="0"/>
              <a:buNone/>
              <a:defRPr/>
            </a:pPr>
            <a:r>
              <a:rPr lang="en-US" sz="1200" b="1" dirty="0" err="1" smtClean="0">
                <a:solidFill>
                  <a:prstClr val="black"/>
                </a:solidFill>
                <a:ea typeface="+mn-ea"/>
              </a:rPr>
              <a:t>NESP</a:t>
            </a:r>
            <a:endParaRPr lang="en-US" sz="1200" b="1" dirty="0" smtClean="0">
              <a:solidFill>
                <a:prstClr val="black"/>
              </a:solidFill>
              <a:ea typeface="+mn-ea"/>
            </a:endParaRP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The </a:t>
            </a:r>
            <a:r>
              <a:rPr lang="en-US" sz="1200" b="0" dirty="0" err="1" smtClean="0">
                <a:solidFill>
                  <a:prstClr val="black"/>
                </a:solidFill>
                <a:ea typeface="+mn-ea"/>
              </a:rPr>
              <a:t>UMRS</a:t>
            </a:r>
            <a:r>
              <a:rPr lang="en-US" sz="1200" b="0" dirty="0" smtClean="0">
                <a:solidFill>
                  <a:prstClr val="black"/>
                </a:solidFill>
                <a:ea typeface="+mn-ea"/>
              </a:rPr>
              <a:t> navigation system is vital for international competiveness in foreign markets, particularly agriculture.</a:t>
            </a: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The existing locks and dams on the Upper Mississippi River were constructed in the 1930's. Today’s modern barge traffic experiences significant delays due to the single 600-foot lock chamber design. Most</a:t>
            </a:r>
            <a:r>
              <a:rPr lang="en-US" sz="1200" b="0" baseline="0" dirty="0" smtClean="0">
                <a:solidFill>
                  <a:prstClr val="black"/>
                </a:solidFill>
                <a:ea typeface="+mn-ea"/>
              </a:rPr>
              <a:t> of these locks have reached the end of their economic life and unscheduled closures continue to increase. </a:t>
            </a:r>
            <a:endParaRPr lang="en-US" sz="1200" b="0" dirty="0" smtClean="0">
              <a:solidFill>
                <a:prstClr val="black"/>
              </a:solidFill>
              <a:ea typeface="+mn-ea"/>
            </a:endParaRP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As</a:t>
            </a:r>
            <a:r>
              <a:rPr lang="en-US" sz="1200" b="0" baseline="0" dirty="0" smtClean="0">
                <a:solidFill>
                  <a:prstClr val="black"/>
                </a:solidFill>
                <a:ea typeface="+mn-ea"/>
              </a:rPr>
              <a:t> an example, a </a:t>
            </a:r>
            <a:r>
              <a:rPr lang="en-US" sz="1200" b="0" dirty="0" smtClean="0">
                <a:solidFill>
                  <a:prstClr val="black"/>
                </a:solidFill>
                <a:ea typeface="+mn-ea"/>
              </a:rPr>
              <a:t>3-month unscheduled</a:t>
            </a:r>
            <a:r>
              <a:rPr lang="en-US" sz="1200" b="0" baseline="0" dirty="0" smtClean="0">
                <a:solidFill>
                  <a:prstClr val="black"/>
                </a:solidFill>
                <a:ea typeface="+mn-ea"/>
              </a:rPr>
              <a:t> closure</a:t>
            </a:r>
            <a:r>
              <a:rPr lang="en-US" sz="1200" b="0" dirty="0" smtClean="0">
                <a:solidFill>
                  <a:prstClr val="black"/>
                </a:solidFill>
                <a:ea typeface="+mn-ea"/>
              </a:rPr>
              <a:t> at LD25 could result in loss of $933M in economic activity</a:t>
            </a:r>
            <a:r>
              <a:rPr lang="en-US" sz="1200" b="0" baseline="0" dirty="0" smtClean="0">
                <a:solidFill>
                  <a:prstClr val="black"/>
                </a:solidFill>
                <a:ea typeface="+mn-ea"/>
              </a:rPr>
              <a:t> (</a:t>
            </a:r>
            <a:r>
              <a:rPr lang="en-US" sz="1200" b="0" dirty="0" smtClean="0">
                <a:solidFill>
                  <a:prstClr val="black"/>
                </a:solidFill>
                <a:ea typeface="+mn-ea"/>
              </a:rPr>
              <a:t>Sep 2016 USDA report prepared by Univ. of Tennessee)</a:t>
            </a:r>
          </a:p>
          <a:p>
            <a:pPr marL="628650" lvl="1" indent="-171450" eaLnBrk="0" fontAlgn="auto" hangingPunct="0">
              <a:spcBef>
                <a:spcPts val="0"/>
              </a:spcBef>
              <a:spcAft>
                <a:spcPts val="450"/>
              </a:spcAft>
              <a:buClr>
                <a:srgbClr val="CC0000"/>
              </a:buClr>
              <a:buFont typeface="Arial" panose="020B0604020202020204" pitchFamily="34" charset="0"/>
              <a:buChar char="•"/>
              <a:defRPr/>
            </a:pPr>
            <a:endParaRPr lang="en-US" sz="1200" b="1" dirty="0" smtClean="0">
              <a:solidFill>
                <a:prstClr val="black"/>
              </a:solidFill>
              <a:ea typeface="+mn-ea"/>
            </a:endParaRP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Capital investment in new 1,200-ft lock</a:t>
            </a:r>
            <a:r>
              <a:rPr lang="en-US" sz="1200" b="0" baseline="0" dirty="0" smtClean="0">
                <a:solidFill>
                  <a:prstClr val="black"/>
                </a:solidFill>
                <a:ea typeface="+mn-ea"/>
              </a:rPr>
              <a:t> chambers at identified locations on the Upper Miss</a:t>
            </a:r>
            <a:r>
              <a:rPr lang="en-US" sz="1200" b="0" dirty="0" smtClean="0">
                <a:solidFill>
                  <a:prstClr val="black"/>
                </a:solidFill>
                <a:ea typeface="+mn-ea"/>
              </a:rPr>
              <a:t> will improve the navigation system capacity and reduce commercial traffic delays. The new locks would dramatically decrease lockage times and will increase system reliability:</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Increases capacity and efficiency - that means more commodities shipped at greater economy giving</a:t>
            </a:r>
            <a:r>
              <a:rPr lang="en-US" sz="1200" b="0" baseline="0" dirty="0" smtClean="0">
                <a:solidFill>
                  <a:prstClr val="black"/>
                </a:solidFill>
                <a:ea typeface="+mn-ea"/>
              </a:rPr>
              <a:t> America’s producers a competitive advantage in export markets</a:t>
            </a:r>
            <a:endParaRPr lang="en-US" sz="1200" b="0" dirty="0" smtClean="0">
              <a:solidFill>
                <a:prstClr val="black"/>
              </a:solidFill>
              <a:ea typeface="+mn-ea"/>
            </a:endParaRP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Provides redundancy at key points in the system, eliminating single points of failure by providing a second lock chamber.  Also</a:t>
            </a:r>
            <a:r>
              <a:rPr lang="en-US" sz="1200" b="0" baseline="0" dirty="0" smtClean="0">
                <a:solidFill>
                  <a:prstClr val="black"/>
                </a:solidFill>
                <a:ea typeface="+mn-ea"/>
              </a:rPr>
              <a:t> a</a:t>
            </a:r>
            <a:r>
              <a:rPr lang="en-US" sz="1200" b="0" dirty="0" smtClean="0">
                <a:solidFill>
                  <a:prstClr val="black"/>
                </a:solidFill>
                <a:ea typeface="+mn-ea"/>
              </a:rPr>
              <a:t>llows for year round operation</a:t>
            </a:r>
            <a:r>
              <a:rPr lang="en-US" sz="1200" b="0" baseline="0" dirty="0" smtClean="0">
                <a:solidFill>
                  <a:prstClr val="black"/>
                </a:solidFill>
                <a:ea typeface="+mn-ea"/>
              </a:rPr>
              <a:t> and better planning of routine and non-routine maintenance…a better more reliable system all around</a:t>
            </a:r>
            <a:endParaRPr lang="en-US" sz="1200" b="0" dirty="0" smtClean="0">
              <a:solidFill>
                <a:prstClr val="black"/>
              </a:solidFill>
              <a:ea typeface="+mn-ea"/>
            </a:endParaRP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Safety is critical factor and is improved</a:t>
            </a:r>
            <a:r>
              <a:rPr lang="en-US" sz="1200" b="0" baseline="0" dirty="0" smtClean="0">
                <a:solidFill>
                  <a:prstClr val="black"/>
                </a:solidFill>
                <a:ea typeface="+mn-ea"/>
              </a:rPr>
              <a:t> with </a:t>
            </a:r>
            <a:r>
              <a:rPr lang="en-US" sz="1200" b="0" dirty="0" smtClean="0">
                <a:solidFill>
                  <a:prstClr val="black"/>
                </a:solidFill>
                <a:ea typeface="+mn-ea"/>
              </a:rPr>
              <a:t>1200-foot locks over 600-foot locks because deckhands and lock operators are not engaged in the difficult task of breaking and making lines.</a:t>
            </a: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Degrading ecosystem - Diversity and abundance of native aquatic plants and animals are seriously threatened by degradation, loss of habitat and arrival of exotic species.</a:t>
            </a:r>
          </a:p>
          <a:p>
            <a:pPr marL="171450" indent="-171450" eaLnBrk="0" fontAlgn="auto" hangingPunct="0">
              <a:spcBef>
                <a:spcPts val="0"/>
              </a:spcBef>
              <a:spcAft>
                <a:spcPts val="450"/>
              </a:spcAft>
              <a:buClr>
                <a:srgbClr val="CC0000"/>
              </a:buClr>
              <a:buFont typeface="Arial" panose="020B0604020202020204" pitchFamily="34" charset="0"/>
              <a:buChar char="•"/>
              <a:defRPr/>
            </a:pPr>
            <a:endParaRPr lang="en-US" sz="1200" b="0" dirty="0" smtClean="0">
              <a:solidFill>
                <a:prstClr val="black"/>
              </a:solidFill>
              <a:ea typeface="+mn-ea"/>
            </a:endParaRP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err="1" smtClean="0">
                <a:solidFill>
                  <a:prstClr val="black"/>
                </a:solidFill>
                <a:ea typeface="+mn-ea"/>
              </a:rPr>
              <a:t>NESP</a:t>
            </a:r>
            <a:r>
              <a:rPr lang="en-US" sz="1200" b="0" dirty="0" smtClean="0">
                <a:solidFill>
                  <a:prstClr val="black"/>
                </a:solidFill>
                <a:ea typeface="+mn-ea"/>
              </a:rPr>
              <a:t> was authorized in </a:t>
            </a:r>
            <a:r>
              <a:rPr lang="en-US" sz="1200" b="0" dirty="0" err="1" smtClean="0">
                <a:solidFill>
                  <a:prstClr val="black"/>
                </a:solidFill>
                <a:ea typeface="+mn-ea"/>
              </a:rPr>
              <a:t>WRDA</a:t>
            </a:r>
            <a:r>
              <a:rPr lang="en-US" sz="1200" b="0" dirty="0" smtClean="0">
                <a:solidFill>
                  <a:prstClr val="black"/>
                </a:solidFill>
                <a:ea typeface="+mn-ea"/>
              </a:rPr>
              <a:t> 2007 at $4.2 billion (2007 costs) as dual purpose navigation &amp; ecosystem project with requirement</a:t>
            </a:r>
            <a:r>
              <a:rPr lang="en-US" sz="1200" b="0" baseline="0" dirty="0" smtClean="0">
                <a:solidFill>
                  <a:prstClr val="black"/>
                </a:solidFill>
                <a:ea typeface="+mn-ea"/>
              </a:rPr>
              <a:t> for</a:t>
            </a:r>
            <a:r>
              <a:rPr lang="en-US" sz="1200" b="0" dirty="0" smtClean="0">
                <a:solidFill>
                  <a:prstClr val="black"/>
                </a:solidFill>
                <a:ea typeface="+mn-ea"/>
              </a:rPr>
              <a:t> Comparable Progress.</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Navigation $2.4 billion (50% Federal / 50% </a:t>
            </a:r>
            <a:r>
              <a:rPr lang="en-US" sz="1200" b="0" dirty="0" err="1" smtClean="0">
                <a:solidFill>
                  <a:prstClr val="black"/>
                </a:solidFill>
                <a:ea typeface="+mn-ea"/>
              </a:rPr>
              <a:t>IWTF</a:t>
            </a:r>
            <a:r>
              <a:rPr lang="en-US" sz="1200" b="0" dirty="0" smtClean="0">
                <a:solidFill>
                  <a:prstClr val="black"/>
                </a:solidFill>
                <a:ea typeface="+mn-ea"/>
              </a:rPr>
              <a:t>) - Seven 1200-ft locks, small scale measures to include mooring cells &amp; switch boats</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Ecosystem $1.8 billion - 225 projects to preserve &amp; enhance ecosystem; 35,000 acres of floodplain restoration</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Investment will generate significant national &amp; regional economic development and create &amp; support many long term jobs</a:t>
            </a:r>
            <a:r>
              <a:rPr lang="en-US" sz="1200" b="0" baseline="0" dirty="0" smtClean="0">
                <a:solidFill>
                  <a:prstClr val="black"/>
                </a:solidFill>
                <a:ea typeface="+mn-ea"/>
              </a:rPr>
              <a:t> and the project is supported by Industry, environmentalists, shippers, and organized labor</a:t>
            </a:r>
            <a:endParaRPr lang="en-US" sz="1200" b="0" dirty="0" smtClean="0">
              <a:solidFill>
                <a:prstClr val="black"/>
              </a:solidFill>
              <a:ea typeface="+mn-ea"/>
            </a:endParaRP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A very unique coalition of Federal agencies, states, navigation interests, environmental organizations as well as organized labor support </a:t>
            </a:r>
            <a:r>
              <a:rPr lang="en-US" sz="1200" b="0" dirty="0" err="1" smtClean="0">
                <a:solidFill>
                  <a:prstClr val="black"/>
                </a:solidFill>
                <a:ea typeface="+mn-ea"/>
              </a:rPr>
              <a:t>NESP</a:t>
            </a:r>
            <a:r>
              <a:rPr lang="en-US" sz="1200" b="0" dirty="0" smtClean="0">
                <a:solidFill>
                  <a:prstClr val="black"/>
                </a:solidFill>
                <a:ea typeface="+mn-ea"/>
              </a:rPr>
              <a:t> implementation.</a:t>
            </a:r>
          </a:p>
          <a:p>
            <a:pPr marL="0" indent="0" eaLnBrk="0" fontAlgn="auto" hangingPunct="0">
              <a:spcBef>
                <a:spcPts val="0"/>
              </a:spcBef>
              <a:spcAft>
                <a:spcPts val="450"/>
              </a:spcAft>
              <a:buClr>
                <a:srgbClr val="CC0000"/>
              </a:buClr>
              <a:buFont typeface="Arial" panose="020B0604020202020204" pitchFamily="34" charset="0"/>
              <a:buNone/>
              <a:defRPr/>
            </a:pPr>
            <a:endParaRPr lang="en-US" sz="1200" b="0" dirty="0" smtClean="0">
              <a:solidFill>
                <a:prstClr val="black"/>
              </a:solidFill>
              <a:ea typeface="+mn-ea"/>
            </a:endParaRP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Significant effort</a:t>
            </a:r>
            <a:r>
              <a:rPr lang="en-US" sz="1200" b="0" baseline="0" dirty="0" smtClean="0">
                <a:solidFill>
                  <a:prstClr val="black"/>
                </a:solidFill>
                <a:ea typeface="+mn-ea"/>
              </a:rPr>
              <a:t> has been put out on work </a:t>
            </a:r>
            <a:r>
              <a:rPr lang="en-US" sz="1200" b="0" dirty="0" smtClean="0">
                <a:solidFill>
                  <a:prstClr val="black"/>
                </a:solidFill>
                <a:ea typeface="+mn-ea"/>
              </a:rPr>
              <a:t>at Locks 25 and 22 from 2005 to 2010.  Construction at locks facilities could be ready to start in approximately 12 - 24 months upon receipt of CG funds.</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Requires economic analysis &amp; cost estimate update to be included for construction in President’s annual budget.</a:t>
            </a:r>
          </a:p>
          <a:p>
            <a:pPr marL="0" indent="0" eaLnBrk="0" fontAlgn="auto" hangingPunct="0">
              <a:spcBef>
                <a:spcPts val="0"/>
              </a:spcBef>
              <a:spcAft>
                <a:spcPts val="450"/>
              </a:spcAft>
              <a:buClr>
                <a:srgbClr val="CC0000"/>
              </a:buClr>
              <a:buFont typeface="Arial" panose="020B0604020202020204" pitchFamily="34" charset="0"/>
              <a:buNone/>
              <a:defRPr/>
            </a:pPr>
            <a:r>
              <a:rPr lang="en-US" sz="1200" b="0" dirty="0" smtClean="0">
                <a:solidFill>
                  <a:prstClr val="black"/>
                </a:solidFill>
                <a:ea typeface="+mn-ea"/>
              </a:rPr>
              <a:t>  </a:t>
            </a:r>
          </a:p>
          <a:p>
            <a:pPr marL="171450"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As</a:t>
            </a:r>
            <a:r>
              <a:rPr lang="en-US" sz="1200" b="0" baseline="0" dirty="0" smtClean="0">
                <a:solidFill>
                  <a:prstClr val="black"/>
                </a:solidFill>
                <a:ea typeface="+mn-ea"/>
              </a:rPr>
              <a:t> Olmsted winds down and eases burden on the CG appropriation and the </a:t>
            </a:r>
            <a:r>
              <a:rPr lang="en-US" sz="1200" b="0" baseline="0" dirty="0" err="1" smtClean="0">
                <a:solidFill>
                  <a:prstClr val="black"/>
                </a:solidFill>
                <a:ea typeface="+mn-ea"/>
              </a:rPr>
              <a:t>IWWTF</a:t>
            </a:r>
            <a:r>
              <a:rPr lang="en-US" sz="1200" b="0" baseline="0" dirty="0" smtClean="0">
                <a:solidFill>
                  <a:prstClr val="black"/>
                </a:solidFill>
                <a:ea typeface="+mn-ea"/>
              </a:rPr>
              <a:t>, p</a:t>
            </a:r>
            <a:r>
              <a:rPr lang="en-US" sz="1200" b="0" dirty="0" smtClean="0">
                <a:solidFill>
                  <a:prstClr val="black"/>
                </a:solidFill>
                <a:ea typeface="+mn-ea"/>
              </a:rPr>
              <a:t>ossib</a:t>
            </a:r>
            <a:r>
              <a:rPr lang="en-US" sz="1200" b="0" baseline="0" dirty="0" smtClean="0">
                <a:solidFill>
                  <a:prstClr val="black"/>
                </a:solidFill>
                <a:ea typeface="+mn-ea"/>
              </a:rPr>
              <a:t>le Construction Way Froward:</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FY17: Restart LaGrange lock design, </a:t>
            </a:r>
            <a:r>
              <a:rPr lang="en-US" sz="1200" b="0" dirty="0" err="1" smtClean="0">
                <a:solidFill>
                  <a:prstClr val="black"/>
                </a:solidFill>
                <a:ea typeface="+mn-ea"/>
              </a:rPr>
              <a:t>UMR</a:t>
            </a:r>
            <a:r>
              <a:rPr lang="en-US" sz="1200" b="0" dirty="0" smtClean="0">
                <a:solidFill>
                  <a:prstClr val="black"/>
                </a:solidFill>
                <a:ea typeface="+mn-ea"/>
              </a:rPr>
              <a:t> Lock 22 &amp; Lock 25 design, ecosystem project planning &amp; design, and mooring cell planning &amp; design.</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FY18: Continue navigation &amp; ecosystem planning &amp; design. Start construction of Mooring cells at LD14, LaGrange, &amp; LD24, LD22 Approach Walls, Wing dam notching in Pool 2</a:t>
            </a:r>
          </a:p>
          <a:p>
            <a:pPr marL="628650" lvl="1"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FY19+ Construction.  Potential projects:</a:t>
            </a:r>
          </a:p>
          <a:p>
            <a:pPr marL="1085850" lvl="2"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Ecosystem Restoration</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Pool water level management - Pool 18</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Shoreline protection for cultural site &amp; island erosion in Pools 10 – 13,  &amp; Twin Island</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Wing dam notching at Herculaneum</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Forest Management at Reno Bottoms</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Backwater &amp; side channel restoration at Peoria Pool, Buffalo Island, &amp; </a:t>
            </a:r>
            <a:r>
              <a:rPr lang="en-US" sz="1200" b="0" dirty="0" err="1" smtClean="0">
                <a:solidFill>
                  <a:prstClr val="black"/>
                </a:solidFill>
                <a:ea typeface="+mn-ea"/>
              </a:rPr>
              <a:t>Schenimann</a:t>
            </a:r>
            <a:r>
              <a:rPr lang="en-US" sz="1200" b="0" dirty="0" smtClean="0">
                <a:solidFill>
                  <a:prstClr val="black"/>
                </a:solidFill>
                <a:ea typeface="+mn-ea"/>
              </a:rPr>
              <a:t> Chute</a:t>
            </a:r>
          </a:p>
          <a:p>
            <a:pPr marL="1085850" lvl="2"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Navigation</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err="1" smtClean="0">
                <a:solidFill>
                  <a:prstClr val="black"/>
                </a:solidFill>
                <a:ea typeface="+mn-ea"/>
              </a:rPr>
              <a:t>Switchboat</a:t>
            </a:r>
            <a:r>
              <a:rPr lang="en-US" sz="1200" b="0" dirty="0" smtClean="0">
                <a:solidFill>
                  <a:prstClr val="black"/>
                </a:solidFill>
                <a:ea typeface="+mn-ea"/>
              </a:rPr>
              <a:t> implementation at LD25</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Mitigation at Moore’s Island</a:t>
            </a:r>
          </a:p>
          <a:p>
            <a:pPr marL="1543050" lvl="3" indent="-171450" eaLnBrk="0" fontAlgn="auto" hangingPunct="0">
              <a:spcBef>
                <a:spcPts val="0"/>
              </a:spcBef>
              <a:spcAft>
                <a:spcPts val="450"/>
              </a:spcAft>
              <a:buClr>
                <a:srgbClr val="CC0000"/>
              </a:buClr>
              <a:buFont typeface="Arial" panose="020B0604020202020204" pitchFamily="34" charset="0"/>
              <a:buChar char="•"/>
              <a:defRPr/>
            </a:pPr>
            <a:r>
              <a:rPr lang="en-US" sz="1200" b="0" dirty="0" smtClean="0">
                <a:solidFill>
                  <a:prstClr val="black"/>
                </a:solidFill>
                <a:ea typeface="+mn-ea"/>
              </a:rPr>
              <a:t>New 1,200ft Lock construction at L25, L22, &amp; LaGrange</a:t>
            </a:r>
          </a:p>
          <a:p>
            <a:pPr marL="171450" indent="-171450" eaLnBrk="0" fontAlgn="auto" hangingPunct="0">
              <a:spcBef>
                <a:spcPts val="0"/>
              </a:spcBef>
              <a:spcAft>
                <a:spcPts val="450"/>
              </a:spcAft>
              <a:buClr>
                <a:srgbClr val="CC0000"/>
              </a:buClr>
              <a:buFont typeface="Arial" panose="020B0604020202020204" pitchFamily="34" charset="0"/>
              <a:buChar char="•"/>
              <a:defRPr/>
            </a:pPr>
            <a:endParaRPr lang="en-US" sz="1200" b="0" dirty="0" smtClean="0">
              <a:solidFill>
                <a:prstClr val="black"/>
              </a:solidFill>
              <a:ea typeface="+mn-ea"/>
            </a:endParaRPr>
          </a:p>
        </p:txBody>
      </p:sp>
      <p:sp>
        <p:nvSpPr>
          <p:cNvPr id="4" name="Slide Number Placeholder 3"/>
          <p:cNvSpPr>
            <a:spLocks noGrp="1"/>
          </p:cNvSpPr>
          <p:nvPr>
            <p:ph type="sldNum" sz="quarter" idx="10"/>
          </p:nvPr>
        </p:nvSpPr>
        <p:spPr/>
        <p:txBody>
          <a:bodyPr/>
          <a:lstStyle/>
          <a:p>
            <a:fld id="{B16E2CB1-45F3-4C51-8C56-ADD989C6227C}" type="slidenum">
              <a:rPr lang="en-US" smtClean="0"/>
              <a:pPr/>
              <a:t>9</a:t>
            </a:fld>
            <a:endParaRPr lang="en-US" dirty="0"/>
          </a:p>
        </p:txBody>
      </p:sp>
    </p:spTree>
    <p:extLst>
      <p:ext uri="{BB962C8B-B14F-4D97-AF65-F5344CB8AC3E}">
        <p14:creationId xmlns:p14="http://schemas.microsoft.com/office/powerpoint/2010/main" val="2104333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10277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64621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28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9994163"/>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629280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615644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370594"/>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smtClean="0"/>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2700586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70299179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221609180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956812585"/>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568249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120736247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smtClean="0"/>
              <a:t>File Name</a:t>
            </a:r>
            <a:endParaRPr lang="en-US" dirty="0"/>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1679309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smtClean="0"/>
              <a:t>File Name</a:t>
            </a:r>
            <a:endParaRPr lang="en-US"/>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2522066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3099564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F38B684-C6B3-4B82-9153-7FF3864660E8}" type="slidenum">
              <a:rPr lang="en-US"/>
              <a:pPr/>
              <a:t>‹#›</a:t>
            </a:fld>
            <a:endParaRPr lang="en-US" dirty="0"/>
          </a:p>
        </p:txBody>
      </p:sp>
    </p:spTree>
    <p:extLst>
      <p:ext uri="{BB962C8B-B14F-4D97-AF65-F5344CB8AC3E}">
        <p14:creationId xmlns:p14="http://schemas.microsoft.com/office/powerpoint/2010/main" val="1353751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smtClean="0"/>
              <a:t>File Name</a:t>
            </a:r>
            <a:endParaRPr lang="en-US" dirty="0"/>
          </a:p>
        </p:txBody>
      </p:sp>
      <p:sp>
        <p:nvSpPr>
          <p:cNvPr id="10" name="TextBox 9"/>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190454953"/>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userDrawn="1"/>
        </p:nvSpPr>
        <p:spPr>
          <a:xfrm>
            <a:off x="202702" y="165779"/>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p>
            <a:r>
              <a:rPr lang="en-US" dirty="0" smtClean="0"/>
              <a:t>File Name</a:t>
            </a:r>
            <a:endParaRPr lang="en-US" dirty="0"/>
          </a:p>
        </p:txBody>
      </p:sp>
    </p:spTree>
    <p:extLst>
      <p:ext uri="{BB962C8B-B14F-4D97-AF65-F5344CB8AC3E}">
        <p14:creationId xmlns:p14="http://schemas.microsoft.com/office/powerpoint/2010/main" val="3707572340"/>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2" name="TextBox 11"/>
          <p:cNvSpPr txBox="1"/>
          <p:nvPr userDrawn="1"/>
        </p:nvSpPr>
        <p:spPr>
          <a:xfrm>
            <a:off x="457200" y="5516644"/>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601355835"/>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02702" y="161925"/>
            <a:ext cx="8103097"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userDrawn="1">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userDrawn="1">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2797159295"/>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800807214"/>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072153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2810700796"/>
      </p:ext>
    </p:extLst>
  </p:cSld>
  <p:clrMapOvr>
    <a:masterClrMapping/>
  </p:clrMapOvr>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
        <p:nvSpPr>
          <p:cNvPr id="14" name="TextBox 13"/>
          <p:cNvSpPr txBox="1"/>
          <p:nvPr userDrawn="1"/>
        </p:nvSpPr>
        <p:spPr>
          <a:xfrm>
            <a:off x="457200" y="5525353"/>
            <a:ext cx="4316413" cy="830997"/>
          </a:xfrm>
          <a:prstGeom prst="rect">
            <a:avLst/>
          </a:prstGeom>
          <a:noFill/>
        </p:spPr>
        <p:txBody>
          <a:bodyPr wrap="square">
            <a:spAutoFit/>
          </a:bodyPr>
          <a:lstStyle/>
          <a:p>
            <a:r>
              <a:rPr lang="en-US" altLang="en-US" sz="1200" i="1" dirty="0"/>
              <a:t>“</a:t>
            </a:r>
            <a:r>
              <a:rPr lang="en-US" sz="120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dirty="0">
                <a:solidFill>
                  <a:srgbClr val="000000"/>
                </a:solidFill>
              </a:rPr>
              <a:t>”</a:t>
            </a:r>
            <a:endParaRPr lang="en-US" sz="1200" i="1" dirty="0">
              <a:solidFill>
                <a:srgbClr val="000000"/>
              </a:solidFill>
            </a:endParaRPr>
          </a:p>
        </p:txBody>
      </p:sp>
    </p:spTree>
    <p:extLst>
      <p:ext uri="{BB962C8B-B14F-4D97-AF65-F5344CB8AC3E}">
        <p14:creationId xmlns:p14="http://schemas.microsoft.com/office/powerpoint/2010/main" val="2677825061"/>
      </p:ext>
    </p:extLst>
  </p:cSld>
  <p:clrMapOvr>
    <a:masterClrMapping/>
  </p:clrMapOvr>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202702" y="161925"/>
            <a:ext cx="8103097"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2"/>
          </p:nvPr>
        </p:nvSpPr>
        <p:spPr>
          <a:xfrm>
            <a:off x="457199" y="3200400"/>
            <a:ext cx="6858001"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457200" y="419100"/>
            <a:ext cx="68580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smtClean="0"/>
              <a:t>File Name</a:t>
            </a:r>
            <a:endParaRPr lang="en-US" dirty="0"/>
          </a:p>
        </p:txBody>
      </p:sp>
    </p:spTree>
    <p:extLst>
      <p:ext uri="{BB962C8B-B14F-4D97-AF65-F5344CB8AC3E}">
        <p14:creationId xmlns:p14="http://schemas.microsoft.com/office/powerpoint/2010/main" val="19649799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49117681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030049039"/>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602956138"/>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3981253301"/>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370668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smtClean="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dirty="0" smtClean="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smtClean="0"/>
              <a:t>File Name</a:t>
            </a:r>
            <a:endParaRPr lang="en-US" dirty="0"/>
          </a:p>
        </p:txBody>
      </p:sp>
    </p:spTree>
    <p:extLst>
      <p:ext uri="{BB962C8B-B14F-4D97-AF65-F5344CB8AC3E}">
        <p14:creationId xmlns:p14="http://schemas.microsoft.com/office/powerpoint/2010/main" val="234209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3.png"/><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7"/>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smtClean="0"/>
              <a:t>File Name</a:t>
            </a:r>
            <a:endParaRPr lang="en-US" dirty="0"/>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8"/>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33854944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0"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Slide Number Placeholder 5"/>
          <p:cNvSpPr>
            <a:spLocks noGrp="1"/>
          </p:cNvSpPr>
          <p:nvPr>
            <p:ph type="sldNum" sz="quarter" idx="4"/>
          </p:nvPr>
        </p:nvSpPr>
        <p:spPr>
          <a:xfrm>
            <a:off x="8305799" y="228600"/>
            <a:ext cx="733425" cy="365125"/>
          </a:xfrm>
          <a:prstGeom prst="rect">
            <a:avLst/>
          </a:prstGeom>
        </p:spPr>
        <p:txBody>
          <a:bodyPr/>
          <a:lstStyle>
            <a:lvl1pPr algn="r">
              <a:defRPr sz="1000">
                <a:solidFill>
                  <a:schemeClr val="bg1"/>
                </a:solidFill>
              </a:defRPr>
            </a:lvl1pPr>
          </a:lstStyle>
          <a:p>
            <a:fld id="{0D0E9D3B-CB56-40AE-B0A9-8DA5E1AEFDB7}" type="slidenum">
              <a:rPr lang="en-US" smtClean="0"/>
              <a:pPr/>
              <a:t>‹#›</a:t>
            </a:fld>
            <a:endParaRPr lang="en-US" dirty="0"/>
          </a:p>
        </p:txBody>
      </p:sp>
      <p:sp>
        <p:nvSpPr>
          <p:cNvPr id="18" name="Title Placeholder 17"/>
          <p:cNvSpPr>
            <a:spLocks noGrp="1"/>
          </p:cNvSpPr>
          <p:nvPr>
            <p:ph type="title"/>
          </p:nvPr>
        </p:nvSpPr>
        <p:spPr>
          <a:xfrm>
            <a:off x="457200" y="419100"/>
            <a:ext cx="6858000"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457200" y="3200400"/>
            <a:ext cx="6858000"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a:defRPr sz="1000">
                <a:solidFill>
                  <a:schemeClr val="bg1"/>
                </a:solidFill>
              </a:defRPr>
            </a:lvl1pPr>
          </a:lstStyle>
          <a:p>
            <a:r>
              <a:rPr lang="en-US" smtClean="0"/>
              <a:t>File Name</a:t>
            </a:r>
            <a:endParaRPr lang="en-US" dirty="0"/>
          </a:p>
        </p:txBody>
      </p:sp>
      <p:sp>
        <p:nvSpPr>
          <p:cNvPr id="25" name="Rectangle 24"/>
          <p:cNvSpPr/>
          <p:nvPr userDrawn="1"/>
        </p:nvSpPr>
        <p:spPr>
          <a:xfrm>
            <a:off x="2009775" y="1707600"/>
            <a:ext cx="558800"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217</a:t>
            </a:r>
          </a:p>
          <a:p>
            <a:pPr algn="ctr">
              <a:defRPr/>
            </a:pPr>
            <a:r>
              <a:rPr lang="en-US" sz="1000" dirty="0" smtClean="0">
                <a:solidFill>
                  <a:schemeClr val="tx1"/>
                </a:solidFill>
              </a:rPr>
              <a:t>217</a:t>
            </a:r>
          </a:p>
          <a:p>
            <a:pPr algn="ctr">
              <a:defRPr/>
            </a:pPr>
            <a:r>
              <a:rPr lang="en-US" sz="1000" dirty="0" smtClean="0">
                <a:solidFill>
                  <a:schemeClr val="tx1"/>
                </a:solidFill>
              </a:rPr>
              <a:t>217</a:t>
            </a:r>
            <a:endParaRPr lang="en-US" sz="1000" dirty="0">
              <a:solidFill>
                <a:schemeClr val="tx1"/>
              </a:solidFill>
            </a:endParaRPr>
          </a:p>
        </p:txBody>
      </p:sp>
      <p:sp>
        <p:nvSpPr>
          <p:cNvPr id="26" name="Rectangle 25"/>
          <p:cNvSpPr/>
          <p:nvPr userDrawn="1"/>
        </p:nvSpPr>
        <p:spPr>
          <a:xfrm>
            <a:off x="2730500" y="1707600"/>
            <a:ext cx="558800"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200</a:t>
            </a:r>
          </a:p>
          <a:p>
            <a:pPr algn="ctr">
              <a:defRPr/>
            </a:pPr>
            <a:r>
              <a:rPr lang="en-US" sz="1000" dirty="0" smtClean="0">
                <a:solidFill>
                  <a:schemeClr val="tx1"/>
                </a:solidFill>
              </a:rPr>
              <a:t>200</a:t>
            </a:r>
          </a:p>
          <a:p>
            <a:pPr algn="ctr">
              <a:defRPr/>
            </a:pPr>
            <a:r>
              <a:rPr lang="en-US" sz="1000" dirty="0" smtClean="0">
                <a:solidFill>
                  <a:schemeClr val="tx1"/>
                </a:solidFill>
              </a:rPr>
              <a:t>200</a:t>
            </a:r>
            <a:endParaRPr lang="en-US" sz="1000" dirty="0">
              <a:solidFill>
                <a:schemeClr val="tx1"/>
              </a:solidFill>
            </a:endParaRPr>
          </a:p>
        </p:txBody>
      </p:sp>
      <p:sp>
        <p:nvSpPr>
          <p:cNvPr id="27" name="Rectangle 26"/>
          <p:cNvSpPr/>
          <p:nvPr userDrawn="1"/>
        </p:nvSpPr>
        <p:spPr>
          <a:xfrm>
            <a:off x="568325" y="2394599"/>
            <a:ext cx="557213"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255</a:t>
            </a:r>
          </a:p>
          <a:p>
            <a:pPr algn="ctr">
              <a:defRPr/>
            </a:pPr>
            <a:r>
              <a:rPr lang="en-US" sz="1000" dirty="0" smtClean="0">
                <a:solidFill>
                  <a:schemeClr val="tx1"/>
                </a:solidFill>
              </a:rPr>
              <a:t>255</a:t>
            </a:r>
          </a:p>
          <a:p>
            <a:pPr algn="ctr">
              <a:defRPr/>
            </a:pPr>
            <a:r>
              <a:rPr lang="en-US" sz="1000" dirty="0" smtClean="0">
                <a:solidFill>
                  <a:schemeClr val="tx1"/>
                </a:solidFill>
              </a:rPr>
              <a:t>255</a:t>
            </a:r>
            <a:endParaRPr lang="en-US" sz="1000" dirty="0">
              <a:solidFill>
                <a:schemeClr val="tx1"/>
              </a:solidFill>
            </a:endParaRPr>
          </a:p>
        </p:txBody>
      </p:sp>
      <p:sp>
        <p:nvSpPr>
          <p:cNvPr id="28" name="Rectangle 27"/>
          <p:cNvSpPr/>
          <p:nvPr userDrawn="1"/>
        </p:nvSpPr>
        <p:spPr>
          <a:xfrm>
            <a:off x="1289050" y="2394599"/>
            <a:ext cx="557213"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0</a:t>
            </a:r>
          </a:p>
          <a:p>
            <a:pPr algn="ctr">
              <a:defRPr/>
            </a:pPr>
            <a:r>
              <a:rPr lang="en-US" sz="1000" dirty="0" smtClean="0">
                <a:solidFill>
                  <a:schemeClr val="bg1"/>
                </a:solidFill>
              </a:rPr>
              <a:t>0</a:t>
            </a:r>
          </a:p>
          <a:p>
            <a:pPr algn="ctr">
              <a:defRPr/>
            </a:pPr>
            <a:r>
              <a:rPr lang="en-US" sz="1000" dirty="0">
                <a:solidFill>
                  <a:schemeClr val="bg1"/>
                </a:solidFill>
              </a:rPr>
              <a:t>0</a:t>
            </a:r>
          </a:p>
        </p:txBody>
      </p:sp>
      <p:sp>
        <p:nvSpPr>
          <p:cNvPr id="29" name="Rectangle 28"/>
          <p:cNvSpPr/>
          <p:nvPr userDrawn="1"/>
        </p:nvSpPr>
        <p:spPr>
          <a:xfrm>
            <a:off x="2009775" y="2394599"/>
            <a:ext cx="558800"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163</a:t>
            </a:r>
          </a:p>
          <a:p>
            <a:pPr algn="ctr">
              <a:defRPr/>
            </a:pPr>
            <a:r>
              <a:rPr lang="en-US" sz="1000" dirty="0" smtClean="0">
                <a:solidFill>
                  <a:schemeClr val="tx1"/>
                </a:solidFill>
              </a:rPr>
              <a:t>163</a:t>
            </a:r>
          </a:p>
          <a:p>
            <a:pPr algn="ctr">
              <a:defRPr/>
            </a:pPr>
            <a:r>
              <a:rPr lang="en-US" sz="1000" dirty="0" smtClean="0">
                <a:solidFill>
                  <a:schemeClr val="tx1"/>
                </a:solidFill>
              </a:rPr>
              <a:t>163</a:t>
            </a:r>
            <a:endParaRPr lang="en-US" sz="1000" dirty="0">
              <a:solidFill>
                <a:schemeClr val="tx1"/>
              </a:solidFill>
            </a:endParaRPr>
          </a:p>
        </p:txBody>
      </p:sp>
      <p:sp>
        <p:nvSpPr>
          <p:cNvPr id="30" name="Rectangle 29"/>
          <p:cNvSpPr/>
          <p:nvPr userDrawn="1"/>
        </p:nvSpPr>
        <p:spPr>
          <a:xfrm>
            <a:off x="2730500" y="2394599"/>
            <a:ext cx="558800"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131</a:t>
            </a:r>
          </a:p>
          <a:p>
            <a:pPr algn="ctr">
              <a:defRPr/>
            </a:pPr>
            <a:r>
              <a:rPr lang="en-US" sz="1000" dirty="0" smtClean="0">
                <a:solidFill>
                  <a:schemeClr val="bg1"/>
                </a:solidFill>
              </a:rPr>
              <a:t>132</a:t>
            </a:r>
          </a:p>
          <a:p>
            <a:pPr algn="ctr">
              <a:defRPr/>
            </a:pPr>
            <a:r>
              <a:rPr lang="en-US" sz="1000" dirty="0" smtClean="0">
                <a:solidFill>
                  <a:schemeClr val="bg1"/>
                </a:solidFill>
              </a:rPr>
              <a:t>122</a:t>
            </a:r>
            <a:endParaRPr lang="en-US" sz="1000" dirty="0">
              <a:solidFill>
                <a:schemeClr val="bg1"/>
              </a:solidFill>
            </a:endParaRPr>
          </a:p>
        </p:txBody>
      </p:sp>
      <p:sp>
        <p:nvSpPr>
          <p:cNvPr id="31" name="Rectangle 30"/>
          <p:cNvSpPr/>
          <p:nvPr userDrawn="1"/>
        </p:nvSpPr>
        <p:spPr>
          <a:xfrm>
            <a:off x="3451225" y="2394599"/>
            <a:ext cx="558800"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239</a:t>
            </a:r>
          </a:p>
          <a:p>
            <a:pPr algn="ctr">
              <a:defRPr/>
            </a:pPr>
            <a:r>
              <a:rPr lang="en-US" sz="1000" dirty="0" smtClean="0">
                <a:solidFill>
                  <a:schemeClr val="tx1"/>
                </a:solidFill>
              </a:rPr>
              <a:t>65</a:t>
            </a:r>
          </a:p>
          <a:p>
            <a:pPr algn="ctr">
              <a:defRPr/>
            </a:pPr>
            <a:r>
              <a:rPr lang="en-US" sz="1000" dirty="0" smtClean="0">
                <a:solidFill>
                  <a:schemeClr val="tx1"/>
                </a:solidFill>
              </a:rPr>
              <a:t>53</a:t>
            </a:r>
            <a:endParaRPr lang="en-US" sz="1000" dirty="0">
              <a:solidFill>
                <a:schemeClr val="tx1"/>
              </a:solidFill>
            </a:endParaRPr>
          </a:p>
        </p:txBody>
      </p:sp>
      <p:sp>
        <p:nvSpPr>
          <p:cNvPr id="32" name="Rectangle 31"/>
          <p:cNvSpPr/>
          <p:nvPr userDrawn="1"/>
        </p:nvSpPr>
        <p:spPr>
          <a:xfrm>
            <a:off x="4171950" y="2394599"/>
            <a:ext cx="558800"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110</a:t>
            </a:r>
          </a:p>
          <a:p>
            <a:pPr algn="ctr">
              <a:defRPr/>
            </a:pPr>
            <a:r>
              <a:rPr lang="en-US" sz="1000" dirty="0" smtClean="0">
                <a:solidFill>
                  <a:schemeClr val="tx1"/>
                </a:solidFill>
              </a:rPr>
              <a:t>135</a:t>
            </a:r>
          </a:p>
          <a:p>
            <a:pPr algn="ctr">
              <a:defRPr/>
            </a:pPr>
            <a:r>
              <a:rPr lang="en-US" sz="1000" dirty="0" smtClean="0">
                <a:solidFill>
                  <a:schemeClr val="tx1"/>
                </a:solidFill>
              </a:rPr>
              <a:t>120</a:t>
            </a:r>
            <a:endParaRPr lang="en-US" sz="1000" dirty="0">
              <a:solidFill>
                <a:schemeClr val="tx1"/>
              </a:solidFill>
            </a:endParaRPr>
          </a:p>
        </p:txBody>
      </p:sp>
      <p:sp>
        <p:nvSpPr>
          <p:cNvPr id="33" name="Rectangle 32"/>
          <p:cNvSpPr/>
          <p:nvPr userDrawn="1"/>
        </p:nvSpPr>
        <p:spPr>
          <a:xfrm>
            <a:off x="4892675" y="2394599"/>
            <a:ext cx="558800"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112</a:t>
            </a:r>
          </a:p>
          <a:p>
            <a:pPr algn="ctr">
              <a:defRPr/>
            </a:pPr>
            <a:r>
              <a:rPr lang="en-US" sz="1000" dirty="0" smtClean="0">
                <a:solidFill>
                  <a:schemeClr val="tx1"/>
                </a:solidFill>
              </a:rPr>
              <a:t>92</a:t>
            </a:r>
          </a:p>
          <a:p>
            <a:pPr algn="ctr">
              <a:defRPr/>
            </a:pPr>
            <a:r>
              <a:rPr lang="en-US" sz="1000" dirty="0" smtClean="0">
                <a:solidFill>
                  <a:schemeClr val="tx1"/>
                </a:solidFill>
              </a:rPr>
              <a:t>56</a:t>
            </a:r>
            <a:endParaRPr lang="en-US" sz="1000" dirty="0">
              <a:solidFill>
                <a:schemeClr val="tx1"/>
              </a:solidFill>
            </a:endParaRPr>
          </a:p>
        </p:txBody>
      </p:sp>
      <p:sp>
        <p:nvSpPr>
          <p:cNvPr id="34" name="Rectangle 33"/>
          <p:cNvSpPr/>
          <p:nvPr userDrawn="1"/>
        </p:nvSpPr>
        <p:spPr>
          <a:xfrm>
            <a:off x="5613400" y="2394599"/>
            <a:ext cx="558800"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62</a:t>
            </a:r>
          </a:p>
          <a:p>
            <a:pPr algn="ctr">
              <a:defRPr/>
            </a:pPr>
            <a:r>
              <a:rPr lang="en-US" sz="1000" dirty="0" smtClean="0">
                <a:solidFill>
                  <a:schemeClr val="tx1"/>
                </a:solidFill>
              </a:rPr>
              <a:t>102</a:t>
            </a:r>
          </a:p>
          <a:p>
            <a:pPr algn="ctr">
              <a:defRPr/>
            </a:pPr>
            <a:r>
              <a:rPr lang="en-US" sz="1000" dirty="0" smtClean="0">
                <a:solidFill>
                  <a:schemeClr val="tx1"/>
                </a:solidFill>
              </a:rPr>
              <a:t>130</a:t>
            </a:r>
            <a:endParaRPr lang="en-US" sz="1000" dirty="0">
              <a:solidFill>
                <a:schemeClr val="tx1"/>
              </a:solidFill>
            </a:endParaRPr>
          </a:p>
        </p:txBody>
      </p:sp>
      <p:sp>
        <p:nvSpPr>
          <p:cNvPr id="35" name="Rectangle 34"/>
          <p:cNvSpPr/>
          <p:nvPr userDrawn="1"/>
        </p:nvSpPr>
        <p:spPr>
          <a:xfrm>
            <a:off x="6334125" y="2394599"/>
            <a:ext cx="558800"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bg1"/>
                </a:solidFill>
              </a:rPr>
              <a:t>102</a:t>
            </a:r>
          </a:p>
          <a:p>
            <a:pPr algn="ctr">
              <a:defRPr/>
            </a:pPr>
            <a:r>
              <a:rPr lang="en-US" sz="1000" dirty="0" smtClean="0">
                <a:solidFill>
                  <a:schemeClr val="bg1"/>
                </a:solidFill>
              </a:rPr>
              <a:t>56</a:t>
            </a:r>
          </a:p>
          <a:p>
            <a:pPr algn="ctr">
              <a:defRPr/>
            </a:pPr>
            <a:r>
              <a:rPr lang="en-US" sz="1000" dirty="0" smtClean="0">
                <a:solidFill>
                  <a:schemeClr val="bg1"/>
                </a:solidFill>
              </a:rPr>
              <a:t>48</a:t>
            </a:r>
            <a:endParaRPr lang="en-US" sz="1000" dirty="0">
              <a:solidFill>
                <a:schemeClr val="bg1"/>
              </a:solidFill>
            </a:endParaRPr>
          </a:p>
        </p:txBody>
      </p:sp>
      <p:sp>
        <p:nvSpPr>
          <p:cNvPr id="36" name="Rectangle 35"/>
          <p:cNvSpPr/>
          <p:nvPr userDrawn="1"/>
        </p:nvSpPr>
        <p:spPr>
          <a:xfrm>
            <a:off x="7054850" y="2394599"/>
            <a:ext cx="558800"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130</a:t>
            </a:r>
          </a:p>
          <a:p>
            <a:pPr algn="ctr">
              <a:defRPr/>
            </a:pPr>
            <a:r>
              <a:rPr lang="en-US" sz="1000" dirty="0" smtClean="0">
                <a:solidFill>
                  <a:schemeClr val="tx1"/>
                </a:solidFill>
              </a:rPr>
              <a:t>120</a:t>
            </a:r>
          </a:p>
          <a:p>
            <a:pPr algn="ctr">
              <a:defRPr/>
            </a:pPr>
            <a:r>
              <a:rPr lang="en-US" sz="1000" dirty="0" smtClean="0">
                <a:solidFill>
                  <a:schemeClr val="tx1"/>
                </a:solidFill>
              </a:rPr>
              <a:t>111</a:t>
            </a:r>
            <a:endParaRPr lang="en-US" sz="1000" dirty="0">
              <a:solidFill>
                <a:schemeClr val="tx1"/>
              </a:solidFill>
            </a:endParaRPr>
          </a:p>
        </p:txBody>
      </p:sp>
      <p:sp>
        <p:nvSpPr>
          <p:cNvPr id="37" name="Rectangle 36"/>
          <p:cNvSpPr/>
          <p:nvPr userDrawn="1"/>
        </p:nvSpPr>
        <p:spPr>
          <a:xfrm>
            <a:off x="1289050" y="1707600"/>
            <a:ext cx="558800"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237</a:t>
            </a:r>
          </a:p>
          <a:p>
            <a:pPr algn="ctr">
              <a:defRPr/>
            </a:pPr>
            <a:r>
              <a:rPr lang="en-US" sz="1000" dirty="0" smtClean="0">
                <a:solidFill>
                  <a:schemeClr val="tx1"/>
                </a:solidFill>
              </a:rPr>
              <a:t>237</a:t>
            </a:r>
          </a:p>
          <a:p>
            <a:pPr algn="ctr">
              <a:defRPr/>
            </a:pPr>
            <a:r>
              <a:rPr lang="en-US" sz="1000" dirty="0" smtClean="0">
                <a:solidFill>
                  <a:schemeClr val="tx1"/>
                </a:solidFill>
              </a:rPr>
              <a:t>237</a:t>
            </a:r>
            <a:endParaRPr lang="en-US" sz="1000" dirty="0">
              <a:solidFill>
                <a:schemeClr val="tx1"/>
              </a:solidFill>
            </a:endParaRPr>
          </a:p>
        </p:txBody>
      </p:sp>
      <p:sp>
        <p:nvSpPr>
          <p:cNvPr id="54" name="Rectangle 53"/>
          <p:cNvSpPr/>
          <p:nvPr userDrawn="1"/>
        </p:nvSpPr>
        <p:spPr>
          <a:xfrm>
            <a:off x="4171950" y="1707600"/>
            <a:ext cx="558800"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80</a:t>
            </a:r>
          </a:p>
          <a:p>
            <a:pPr algn="ctr">
              <a:defRPr/>
            </a:pPr>
            <a:r>
              <a:rPr lang="en-US" sz="1000" dirty="0" smtClean="0">
                <a:solidFill>
                  <a:schemeClr val="tx1"/>
                </a:solidFill>
              </a:rPr>
              <a:t>119</a:t>
            </a:r>
          </a:p>
          <a:p>
            <a:pPr algn="ctr">
              <a:defRPr/>
            </a:pPr>
            <a:r>
              <a:rPr lang="en-US" sz="1000" dirty="0" smtClean="0">
                <a:solidFill>
                  <a:schemeClr val="tx1"/>
                </a:solidFill>
              </a:rPr>
              <a:t>27</a:t>
            </a:r>
            <a:endParaRPr lang="en-US" sz="1000" dirty="0">
              <a:solidFill>
                <a:schemeClr val="tx1"/>
              </a:solidFill>
            </a:endParaRPr>
          </a:p>
        </p:txBody>
      </p:sp>
      <p:sp>
        <p:nvSpPr>
          <p:cNvPr id="55" name="Rectangle 54"/>
          <p:cNvSpPr/>
          <p:nvPr userDrawn="1"/>
        </p:nvSpPr>
        <p:spPr>
          <a:xfrm>
            <a:off x="4892675" y="1707600"/>
            <a:ext cx="558800"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smtClean="0">
                <a:solidFill>
                  <a:schemeClr val="tx1"/>
                </a:solidFill>
              </a:rPr>
              <a:t>252</a:t>
            </a:r>
          </a:p>
          <a:p>
            <a:pPr algn="ctr">
              <a:defRPr/>
            </a:pPr>
            <a:r>
              <a:rPr lang="en-US" sz="1000" dirty="0" smtClean="0">
                <a:solidFill>
                  <a:schemeClr val="tx1"/>
                </a:solidFill>
              </a:rPr>
              <a:t>174</a:t>
            </a:r>
          </a:p>
          <a:p>
            <a:pPr algn="ctr">
              <a:defRPr/>
            </a:pPr>
            <a:r>
              <a:rPr lang="en-US" sz="1000" dirty="0" smtClean="0">
                <a:solidFill>
                  <a:schemeClr val="tx1"/>
                </a:solidFill>
              </a:rPr>
              <a:t>.59</a:t>
            </a:r>
            <a:endParaRPr lang="en-US" sz="1000" dirty="0">
              <a:solidFill>
                <a:schemeClr val="tx1"/>
              </a:solidFill>
            </a:endParaRPr>
          </a:p>
        </p:txBody>
      </p:sp>
      <p:pic>
        <p:nvPicPr>
          <p:cNvPr id="58" name="Picture 6"/>
          <p:cNvPicPr>
            <a:picLocks noChangeAspect="1"/>
          </p:cNvPicPr>
          <p:nvPr userDrawn="1"/>
        </p:nvPicPr>
        <p:blipFill>
          <a:blip r:embed="rId11"/>
          <a:srcRect/>
          <a:stretch>
            <a:fillRect/>
          </a:stretch>
        </p:blipFill>
        <p:spPr bwMode="auto">
          <a:xfrm>
            <a:off x="4559300" y="3416300"/>
            <a:ext cx="19050" cy="3175"/>
          </a:xfrm>
          <a:prstGeom prst="rect">
            <a:avLst/>
          </a:prstGeom>
          <a:noFill/>
          <a:ln w="9525">
            <a:noFill/>
            <a:miter lim="800000"/>
            <a:headEnd/>
            <a:tailEnd/>
          </a:ln>
        </p:spPr>
      </p:pic>
      <p:pic>
        <p:nvPicPr>
          <p:cNvPr id="24" name="Picture 18"/>
          <p:cNvPicPr>
            <a:picLocks noChangeAspect="1"/>
          </p:cNvPicPr>
          <p:nvPr userDrawn="1"/>
        </p:nvPicPr>
        <p:blipFill rotWithShape="1">
          <a:blip r:embed="rId12"/>
          <a:srcRect l="3193" r="3193"/>
          <a:stretch/>
        </p:blipFill>
        <p:spPr bwMode="auto">
          <a:xfrm>
            <a:off x="7158038" y="5285203"/>
            <a:ext cx="1595437" cy="1482725"/>
          </a:xfrm>
          <a:prstGeom prst="rect">
            <a:avLst/>
          </a:prstGeom>
          <a:noFill/>
          <a:ln w="9525">
            <a:noFill/>
            <a:miter lim="800000"/>
            <a:headEnd/>
            <a:tailEnd/>
          </a:ln>
        </p:spPr>
      </p:pic>
      <p:pic>
        <p:nvPicPr>
          <p:cNvPr id="39" name="Picture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57006" y="5570953"/>
            <a:ext cx="1197513" cy="907785"/>
          </a:xfrm>
          <a:prstGeom prst="rect">
            <a:avLst/>
          </a:prstGeom>
        </p:spPr>
      </p:pic>
    </p:spTree>
    <p:extLst>
      <p:ext uri="{BB962C8B-B14F-4D97-AF65-F5344CB8AC3E}">
        <p14:creationId xmlns:p14="http://schemas.microsoft.com/office/powerpoint/2010/main" val="18140098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hdr="0" dt="0"/>
  <p:txStyles>
    <p:titleStyle>
      <a:lvl1pPr algn="l" defTabSz="914400" rtl="0" eaLnBrk="1" latinLnBrk="0" hangingPunct="1">
        <a:lnSpc>
          <a:spcPct val="100000"/>
        </a:lnSpc>
        <a:spcBef>
          <a:spcPct val="0"/>
        </a:spcBef>
        <a:buNone/>
        <a:defRPr sz="36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5ACBF0"/>
          </p15:clr>
        </p15:guide>
        <p15:guide id="2" pos="4608">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5.jpeg"/><Relationship Id="rId5" Type="http://schemas.openxmlformats.org/officeDocument/2006/relationships/image" Target="../media/image14.JP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419100"/>
            <a:ext cx="8001000" cy="2019300"/>
          </a:xfrm>
        </p:spPr>
        <p:txBody>
          <a:bodyPr/>
          <a:lstStyle/>
          <a:p>
            <a:pPr eaLnBrk="1" hangingPunct="1"/>
            <a:r>
              <a:rPr lang="en-US" dirty="0" smtClean="0"/>
              <a:t>2017 National Waterways Conference</a:t>
            </a:r>
          </a:p>
        </p:txBody>
      </p:sp>
      <p:sp>
        <p:nvSpPr>
          <p:cNvPr id="5" name="Text Placeholder 2"/>
          <p:cNvSpPr txBox="1">
            <a:spLocks/>
          </p:cNvSpPr>
          <p:nvPr/>
        </p:nvSpPr>
        <p:spPr>
          <a:xfrm>
            <a:off x="228601" y="2401298"/>
            <a:ext cx="3657600" cy="963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1" dirty="0" smtClean="0"/>
              <a:t>John Peukert</a:t>
            </a:r>
          </a:p>
          <a:p>
            <a:pPr fontAlgn="auto">
              <a:spcAft>
                <a:spcPts val="0"/>
              </a:spcAft>
            </a:pPr>
            <a:r>
              <a:rPr lang="en-US" b="1" dirty="0" smtClean="0"/>
              <a:t>Deputy District Engineer for Programs and Project Management</a:t>
            </a:r>
          </a:p>
          <a:p>
            <a:pPr fontAlgn="auto">
              <a:spcAft>
                <a:spcPts val="0"/>
              </a:spcAft>
            </a:pPr>
            <a:r>
              <a:rPr lang="en-US" b="1" dirty="0" smtClean="0"/>
              <a:t>St. Louis District</a:t>
            </a:r>
          </a:p>
          <a:p>
            <a:pPr fontAlgn="auto">
              <a:spcAft>
                <a:spcPts val="0"/>
              </a:spcAft>
            </a:pPr>
            <a:r>
              <a:rPr lang="en-US" b="1" dirty="0" smtClean="0"/>
              <a:t>27 September 2017</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0" y="2209800"/>
            <a:ext cx="3919728" cy="293827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800600" y="5835112"/>
            <a:ext cx="4038600" cy="8329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p>
            <a:fld id="{9A257827-C34C-4251-B995-96C9C233CCC8}" type="slidenum">
              <a:rPr lang="en-US" smtClean="0"/>
              <a:pPr/>
              <a:t>10</a:t>
            </a:fld>
            <a:endParaRPr lang="en-US" dirty="0"/>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2719" t="1852" r="2552" b="1667"/>
          <a:stretch/>
        </p:blipFill>
        <p:spPr bwMode="auto">
          <a:xfrm>
            <a:off x="4765674" y="411162"/>
            <a:ext cx="4013280" cy="6089116"/>
          </a:xfrm>
          <a:prstGeom prst="rect">
            <a:avLst/>
          </a:prstGeom>
          <a:ln>
            <a:solidFill>
              <a:schemeClr val="tx1"/>
            </a:solidFill>
          </a:ln>
          <a:extLst>
            <a:ext uri="{53640926-AAD7-44D8-BBD7-CCE9431645EC}">
              <a14:shadowObscured xmlns:a14="http://schemas.microsoft.com/office/drawing/2010/main"/>
            </a:ext>
          </a:extLst>
        </p:spPr>
      </p:pic>
      <p:sp>
        <p:nvSpPr>
          <p:cNvPr id="7" name="TextBox 6"/>
          <p:cNvSpPr txBox="1"/>
          <p:nvPr/>
        </p:nvSpPr>
        <p:spPr>
          <a:xfrm>
            <a:off x="152400" y="228600"/>
            <a:ext cx="8915400" cy="1000274"/>
          </a:xfrm>
          <a:prstGeom prst="rect">
            <a:avLst/>
          </a:prstGeom>
          <a:noFill/>
        </p:spPr>
        <p:txBody>
          <a:bodyPr wrap="square" rtlCol="0">
            <a:spAutoFit/>
          </a:bodyPr>
          <a:lstStyle/>
          <a:p>
            <a:r>
              <a:rPr lang="en-US" sz="2400" b="1" dirty="0" smtClean="0"/>
              <a:t>UPPER MISSISSIPPI RIVER</a:t>
            </a:r>
            <a:br>
              <a:rPr lang="en-US" sz="2400" b="1" dirty="0" smtClean="0"/>
            </a:br>
            <a:r>
              <a:rPr lang="en-US" sz="2400" b="1" dirty="0" smtClean="0"/>
              <a:t>LEVEE DEVIATIONS </a:t>
            </a:r>
            <a:endParaRPr lang="en-US" sz="2400" b="1" dirty="0"/>
          </a:p>
          <a:p>
            <a:endParaRPr lang="en-US" sz="1100" dirty="0"/>
          </a:p>
        </p:txBody>
      </p:sp>
      <p:sp>
        <p:nvSpPr>
          <p:cNvPr id="15" name="Rectangle 14"/>
          <p:cNvSpPr/>
          <p:nvPr/>
        </p:nvSpPr>
        <p:spPr>
          <a:xfrm>
            <a:off x="228600" y="1143000"/>
            <a:ext cx="4572000" cy="5109091"/>
          </a:xfrm>
          <a:prstGeom prst="rect">
            <a:avLst/>
          </a:prstGeom>
        </p:spPr>
        <p:txBody>
          <a:bodyPr>
            <a:spAutoFit/>
          </a:bodyPr>
          <a:lstStyle/>
          <a:p>
            <a:pPr marL="285750" indent="-285750">
              <a:spcBef>
                <a:spcPts val="0"/>
              </a:spcBef>
              <a:spcAft>
                <a:spcPts val="600"/>
              </a:spcAft>
              <a:buFont typeface="Wingdings" panose="05000000000000000000" pitchFamily="2" charset="2"/>
              <a:buChar char="§"/>
            </a:pPr>
            <a:r>
              <a:rPr lang="en-US" dirty="0" smtClean="0"/>
              <a:t>MVR’s UMR inspections found significant sections of Federal levee districts to be two to four feet above authorized elevations.  </a:t>
            </a:r>
          </a:p>
          <a:p>
            <a:pPr marL="285750" indent="-285750">
              <a:spcBef>
                <a:spcPts val="0"/>
              </a:spcBef>
              <a:spcAft>
                <a:spcPts val="600"/>
              </a:spcAft>
              <a:buFont typeface="Wingdings" panose="05000000000000000000" pitchFamily="2" charset="2"/>
              <a:buChar char="§"/>
            </a:pPr>
            <a:r>
              <a:rPr lang="en-US" dirty="0" smtClean="0"/>
              <a:t>MVS is </a:t>
            </a:r>
            <a:r>
              <a:rPr lang="en-US" dirty="0" smtClean="0">
                <a:latin typeface="Arial" panose="020B0604020202020204" pitchFamily="34" charset="0"/>
                <a:cs typeface="Arial" panose="020B0604020202020204" pitchFamily="34" charset="0"/>
              </a:rPr>
              <a:t>evaluating heights of 50 federally constructed levee systems.</a:t>
            </a:r>
          </a:p>
          <a:p>
            <a:pPr marL="285750" indent="-285750">
              <a:spcBef>
                <a:spcPts val="0"/>
              </a:spcBef>
              <a:spcAft>
                <a:spcPts val="600"/>
              </a:spcAft>
              <a:buFont typeface="Wingdings" panose="05000000000000000000" pitchFamily="2" charset="2"/>
              <a:buChar char="§"/>
            </a:pPr>
            <a:r>
              <a:rPr lang="en-US" dirty="0" smtClean="0"/>
              <a:t>Ensure </a:t>
            </a:r>
            <a:r>
              <a:rPr lang="en-US" dirty="0"/>
              <a:t>that levee sponsors are maintaining </a:t>
            </a:r>
            <a:r>
              <a:rPr lang="en-US" dirty="0" smtClean="0"/>
              <a:t>systems </a:t>
            </a:r>
            <a:r>
              <a:rPr lang="en-US" dirty="0"/>
              <a:t>to the </a:t>
            </a:r>
            <a:r>
              <a:rPr lang="en-US" dirty="0" smtClean="0">
                <a:latin typeface="Arial" pitchFamily="34" charset="0"/>
                <a:cs typeface="Arial" pitchFamily="34" charset="0"/>
              </a:rPr>
              <a:t>authorized </a:t>
            </a:r>
            <a:r>
              <a:rPr lang="en-US" dirty="0">
                <a:latin typeface="Arial" pitchFamily="34" charset="0"/>
                <a:cs typeface="Arial" pitchFamily="34" charset="0"/>
              </a:rPr>
              <a:t>level of </a:t>
            </a:r>
            <a:r>
              <a:rPr lang="en-US" dirty="0" smtClean="0">
                <a:latin typeface="Arial" pitchFamily="34" charset="0"/>
                <a:cs typeface="Arial" pitchFamily="34" charset="0"/>
              </a:rPr>
              <a:t>protection.</a:t>
            </a:r>
          </a:p>
          <a:p>
            <a:pPr marL="285750" indent="-285750">
              <a:spcBef>
                <a:spcPts val="0"/>
              </a:spcBef>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No UMR systemic plan exists for managing floodplains or levee </a:t>
            </a:r>
            <a:r>
              <a:rPr lang="en-US" dirty="0" smtClean="0">
                <a:latin typeface="Arial" panose="020B0604020202020204" pitchFamily="34" charset="0"/>
                <a:cs typeface="Arial" panose="020B0604020202020204" pitchFamily="34" charset="0"/>
              </a:rPr>
              <a:t>elevations.</a:t>
            </a:r>
          </a:p>
          <a:p>
            <a:pPr marL="285750" indent="-285750">
              <a:spcBef>
                <a:spcPts val="0"/>
              </a:spcBef>
              <a:spcAft>
                <a:spcPts val="600"/>
              </a:spcAft>
              <a:buFont typeface="Wingdings" panose="05000000000000000000" pitchFamily="2" charset="2"/>
              <a:buChar char="§"/>
            </a:pPr>
            <a:r>
              <a:rPr lang="en-US" dirty="0" smtClean="0">
                <a:latin typeface="Arial" panose="020B0604020202020204" pitchFamily="34" charset="0"/>
                <a:cs typeface="Arial" panose="020B0604020202020204" pitchFamily="34" charset="0"/>
              </a:rPr>
              <a:t>UMR </a:t>
            </a:r>
            <a:r>
              <a:rPr lang="en-US" dirty="0">
                <a:latin typeface="Arial" panose="020B0604020202020204" pitchFamily="34" charset="0"/>
                <a:cs typeface="Arial" panose="020B0604020202020204" pitchFamily="34" charset="0"/>
              </a:rPr>
              <a:t>levees consist of a combination of Federal and non-Federal levees </a:t>
            </a:r>
            <a:r>
              <a:rPr lang="en-US" dirty="0" smtClean="0">
                <a:latin typeface="Arial" panose="020B0604020202020204" pitchFamily="34" charset="0"/>
                <a:cs typeface="Arial" panose="020B0604020202020204" pitchFamily="34" charset="0"/>
              </a:rPr>
              <a:t>that were </a:t>
            </a:r>
            <a:r>
              <a:rPr lang="en-US" dirty="0">
                <a:latin typeface="Arial" panose="020B0604020202020204" pitchFamily="34" charset="0"/>
                <a:cs typeface="Arial" panose="020B0604020202020204" pitchFamily="34" charset="0"/>
              </a:rPr>
              <a:t>authorized, designed, and constructed at different times and to a variety of flood </a:t>
            </a:r>
            <a:r>
              <a:rPr lang="en-US" dirty="0" smtClean="0">
                <a:latin typeface="Arial" panose="020B0604020202020204" pitchFamily="34" charset="0"/>
                <a:cs typeface="Arial" panose="020B0604020202020204" pitchFamily="34" charset="0"/>
              </a:rPr>
              <a:t>profiles.</a:t>
            </a:r>
            <a:r>
              <a:rPr lang="en-US" dirty="0" smtClean="0"/>
              <a:t> </a:t>
            </a:r>
            <a:endParaRPr lang="en-US" dirty="0"/>
          </a:p>
        </p:txBody>
      </p:sp>
    </p:spTree>
    <p:extLst>
      <p:ext uri="{BB962C8B-B14F-4D97-AF65-F5344CB8AC3E}">
        <p14:creationId xmlns:p14="http://schemas.microsoft.com/office/powerpoint/2010/main" val="863935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A257827-C34C-4251-B995-96C9C233CCC8}" type="slidenum">
              <a:rPr lang="en-US" smtClean="0"/>
              <a:pPr/>
              <a:t>2</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343" t="80723" r="31313" b="1886"/>
          <a:stretch/>
        </p:blipFill>
        <p:spPr>
          <a:xfrm>
            <a:off x="333040" y="2975655"/>
            <a:ext cx="3018566" cy="2362200"/>
          </a:xfrm>
          <a:prstGeom prst="rect">
            <a:avLst/>
          </a:prstGeom>
          <a:ln>
            <a:solidFill>
              <a:schemeClr val="accent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435" t="4918" r="3839" b="20000"/>
          <a:stretch/>
        </p:blipFill>
        <p:spPr>
          <a:xfrm>
            <a:off x="3581400" y="-10355"/>
            <a:ext cx="5562600" cy="6894936"/>
          </a:xfrm>
          <a:prstGeom prst="rect">
            <a:avLst/>
          </a:prstGeom>
          <a:ln>
            <a:solidFill>
              <a:schemeClr val="accent1"/>
            </a:solidFill>
          </a:ln>
        </p:spPr>
      </p:pic>
      <p:sp>
        <p:nvSpPr>
          <p:cNvPr id="3" name="TextBox 2"/>
          <p:cNvSpPr txBox="1"/>
          <p:nvPr/>
        </p:nvSpPr>
        <p:spPr>
          <a:xfrm>
            <a:off x="113877" y="228600"/>
            <a:ext cx="3619923" cy="1200329"/>
          </a:xfrm>
          <a:prstGeom prst="rect">
            <a:avLst/>
          </a:prstGeom>
          <a:noFill/>
        </p:spPr>
        <p:txBody>
          <a:bodyPr wrap="square" rtlCol="0">
            <a:spAutoFit/>
          </a:bodyPr>
          <a:lstStyle/>
          <a:p>
            <a:r>
              <a:rPr lang="en-US" sz="2400" b="1" dirty="0" smtClean="0"/>
              <a:t>PL 84-99: 2015-2017 Flood Event Repair Projects</a:t>
            </a:r>
            <a:endParaRPr lang="en-US" sz="2400" b="1" dirty="0"/>
          </a:p>
        </p:txBody>
      </p:sp>
    </p:spTree>
    <p:extLst>
      <p:ext uri="{BB962C8B-B14F-4D97-AF65-F5344CB8AC3E}">
        <p14:creationId xmlns:p14="http://schemas.microsoft.com/office/powerpoint/2010/main" val="3803711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55" y="19948"/>
            <a:ext cx="8382000" cy="806451"/>
          </a:xfrm>
        </p:spPr>
        <p:txBody>
          <a:bodyPr/>
          <a:lstStyle/>
          <a:p>
            <a:r>
              <a:rPr lang="en-US" sz="2400" dirty="0" smtClean="0">
                <a:solidFill>
                  <a:schemeClr val="tx1"/>
                </a:solidFill>
              </a:rPr>
              <a:t>What’s behind these systems?</a:t>
            </a:r>
            <a:endParaRPr lang="en-US" sz="2400" dirty="0">
              <a:solidFill>
                <a:schemeClr val="tx1"/>
              </a:solidFill>
            </a:endParaRPr>
          </a:p>
        </p:txBody>
      </p:sp>
      <p:sp>
        <p:nvSpPr>
          <p:cNvPr id="7" name="Content Placeholder 6"/>
          <p:cNvSpPr>
            <a:spLocks noGrp="1"/>
          </p:cNvSpPr>
          <p:nvPr>
            <p:ph idx="1"/>
          </p:nvPr>
        </p:nvSpPr>
        <p:spPr>
          <a:xfrm>
            <a:off x="152400" y="726136"/>
            <a:ext cx="4800600" cy="4162465"/>
          </a:xfrm>
        </p:spPr>
        <p:txBody>
          <a:bodyPr/>
          <a:lstStyle/>
          <a:p>
            <a:pPr marL="0" lvl="1" indent="-175022">
              <a:lnSpc>
                <a:spcPct val="85000"/>
              </a:lnSpc>
              <a:spcBef>
                <a:spcPts val="600"/>
              </a:spcBef>
              <a:buNone/>
            </a:pPr>
            <a:r>
              <a:rPr lang="en-US" sz="2200" b="1" dirty="0" smtClean="0"/>
              <a:t>St. Louis District Levee Systems</a:t>
            </a:r>
          </a:p>
          <a:p>
            <a:pPr marL="510778" lvl="2" indent="-285750">
              <a:lnSpc>
                <a:spcPct val="85000"/>
              </a:lnSpc>
              <a:spcBef>
                <a:spcPts val="600"/>
              </a:spcBef>
              <a:buFont typeface="Wingdings" panose="05000000000000000000" pitchFamily="2" charset="2"/>
              <a:buChar char="§"/>
            </a:pPr>
            <a:r>
              <a:rPr lang="en-US" sz="1600" dirty="0"/>
              <a:t>6</a:t>
            </a:r>
            <a:r>
              <a:rPr lang="en-US" sz="1600" dirty="0" smtClean="0"/>
              <a:t>7 levee systems.</a:t>
            </a:r>
          </a:p>
          <a:p>
            <a:pPr marL="510778" lvl="2" indent="-285750">
              <a:lnSpc>
                <a:spcPct val="85000"/>
              </a:lnSpc>
              <a:spcBef>
                <a:spcPts val="600"/>
              </a:spcBef>
              <a:buFont typeface="Wingdings" panose="05000000000000000000" pitchFamily="2" charset="2"/>
              <a:buChar char="§"/>
            </a:pPr>
            <a:r>
              <a:rPr lang="en-US" sz="1600" dirty="0" smtClean="0"/>
              <a:t>750 </a:t>
            </a:r>
            <a:r>
              <a:rPr lang="en-US" sz="1600" dirty="0"/>
              <a:t>miles of levee.</a:t>
            </a:r>
          </a:p>
          <a:p>
            <a:pPr marL="510778" lvl="2" indent="-285750">
              <a:lnSpc>
                <a:spcPct val="85000"/>
              </a:lnSpc>
              <a:spcBef>
                <a:spcPts val="600"/>
              </a:spcBef>
              <a:buFont typeface="Wingdings" panose="05000000000000000000" pitchFamily="2" charset="2"/>
              <a:buChar char="§"/>
            </a:pPr>
            <a:r>
              <a:rPr lang="en-US" sz="1600" dirty="0" smtClean="0"/>
              <a:t>Reduce </a:t>
            </a:r>
            <a:r>
              <a:rPr lang="en-US" sz="1600" dirty="0"/>
              <a:t>flood </a:t>
            </a:r>
            <a:r>
              <a:rPr lang="en-US" sz="1600" dirty="0" smtClean="0"/>
              <a:t>risks </a:t>
            </a:r>
            <a:r>
              <a:rPr lang="en-US" sz="1600" dirty="0"/>
              <a:t>to 575,000 acres </a:t>
            </a:r>
            <a:r>
              <a:rPr lang="en-US" sz="1600" spc="-30" dirty="0"/>
              <a:t>of economic and agricultural </a:t>
            </a:r>
            <a:r>
              <a:rPr lang="en-US" sz="1600" spc="-30" dirty="0" smtClean="0"/>
              <a:t>interests</a:t>
            </a:r>
            <a:endParaRPr lang="en-US" sz="1600" dirty="0"/>
          </a:p>
          <a:p>
            <a:pPr marL="510778" lvl="2" indent="-285750">
              <a:lnSpc>
                <a:spcPct val="85000"/>
              </a:lnSpc>
              <a:spcBef>
                <a:spcPts val="600"/>
              </a:spcBef>
              <a:buFont typeface="Wingdings" panose="05000000000000000000" pitchFamily="2" charset="2"/>
              <a:buChar char="§"/>
            </a:pPr>
            <a:r>
              <a:rPr lang="en-US" sz="1600" dirty="0"/>
              <a:t>Prevented $3.9B in flood damages during winter 2015/2016 </a:t>
            </a:r>
            <a:r>
              <a:rPr lang="en-US" sz="1600" dirty="0" smtClean="0"/>
              <a:t>flood.</a:t>
            </a:r>
            <a:endParaRPr lang="en-US" sz="1600" dirty="0"/>
          </a:p>
          <a:p>
            <a:pPr marL="225028" lvl="2" indent="0">
              <a:lnSpc>
                <a:spcPct val="85000"/>
              </a:lnSpc>
              <a:spcBef>
                <a:spcPts val="600"/>
              </a:spcBef>
              <a:buNone/>
            </a:pPr>
            <a:endParaRPr lang="en-US" sz="1000" b="1" dirty="0" smtClean="0"/>
          </a:p>
          <a:p>
            <a:pPr marL="0" lvl="1" indent="-175022">
              <a:lnSpc>
                <a:spcPct val="85000"/>
              </a:lnSpc>
              <a:spcBef>
                <a:spcPts val="600"/>
              </a:spcBef>
              <a:buNone/>
            </a:pPr>
            <a:r>
              <a:rPr lang="en-US" sz="2200" b="1" dirty="0"/>
              <a:t>Mississippi River Levee Systems between Alton to Gale, IL:</a:t>
            </a:r>
          </a:p>
          <a:p>
            <a:pPr marL="967978" lvl="3" indent="-285750">
              <a:lnSpc>
                <a:spcPct val="85000"/>
              </a:lnSpc>
              <a:spcBef>
                <a:spcPts val="600"/>
              </a:spcBef>
              <a:buFont typeface="Wingdings" panose="05000000000000000000" pitchFamily="2" charset="2"/>
              <a:buChar char="§"/>
            </a:pPr>
            <a:r>
              <a:rPr lang="en-US" sz="1600" dirty="0" smtClean="0"/>
              <a:t>22 levee systems </a:t>
            </a:r>
          </a:p>
          <a:p>
            <a:pPr marL="967978" lvl="3" indent="-285750">
              <a:lnSpc>
                <a:spcPct val="85000"/>
              </a:lnSpc>
              <a:spcBef>
                <a:spcPts val="600"/>
              </a:spcBef>
              <a:buFont typeface="Wingdings" panose="05000000000000000000" pitchFamily="2" charset="2"/>
              <a:buChar char="§"/>
            </a:pPr>
            <a:r>
              <a:rPr lang="en-US" sz="1600" dirty="0" smtClean="0"/>
              <a:t>316,000 acres,</a:t>
            </a:r>
          </a:p>
          <a:p>
            <a:pPr marL="967978" lvl="3" indent="-285750">
              <a:lnSpc>
                <a:spcPct val="85000"/>
              </a:lnSpc>
              <a:spcBef>
                <a:spcPts val="600"/>
              </a:spcBef>
              <a:buFont typeface="Wingdings" panose="05000000000000000000" pitchFamily="2" charset="2"/>
              <a:buChar char="§"/>
            </a:pPr>
            <a:r>
              <a:rPr lang="en-US" sz="1600" dirty="0"/>
              <a:t>350,000 </a:t>
            </a:r>
            <a:r>
              <a:rPr lang="en-US" sz="1600" dirty="0" smtClean="0"/>
              <a:t>people, and</a:t>
            </a:r>
          </a:p>
          <a:p>
            <a:pPr marL="967978" lvl="3" indent="-285750">
              <a:lnSpc>
                <a:spcPct val="85000"/>
              </a:lnSpc>
              <a:spcBef>
                <a:spcPts val="600"/>
              </a:spcBef>
              <a:buFont typeface="Wingdings" panose="05000000000000000000" pitchFamily="2" charset="2"/>
              <a:buChar char="§"/>
            </a:pPr>
            <a:r>
              <a:rPr lang="en-US" sz="1600" dirty="0" smtClean="0"/>
              <a:t>$</a:t>
            </a:r>
            <a:r>
              <a:rPr lang="en-US" sz="1600" dirty="0"/>
              <a:t>12.5B in economic </a:t>
            </a:r>
            <a:r>
              <a:rPr lang="en-US" sz="1600" dirty="0" smtClean="0"/>
              <a:t>assets</a:t>
            </a:r>
            <a:r>
              <a:rPr lang="en-US" sz="1600" dirty="0"/>
              <a:t>.</a:t>
            </a:r>
          </a:p>
          <a:p>
            <a:pPr marL="682228" lvl="3" indent="0">
              <a:lnSpc>
                <a:spcPct val="85000"/>
              </a:lnSpc>
              <a:spcBef>
                <a:spcPts val="600"/>
              </a:spcBef>
              <a:buNone/>
            </a:pPr>
            <a:r>
              <a:rPr lang="en-US" sz="1400" dirty="0" smtClean="0"/>
              <a:t> </a:t>
            </a:r>
            <a:endParaRPr lang="en-US" b="1" cap="all" dirty="0" smtClean="0">
              <a:ea typeface="ＭＳ Ｐゴシック" charset="0"/>
            </a:endParaRPr>
          </a:p>
          <a:p>
            <a:endParaRPr lang="en-US" sz="1800" dirty="0"/>
          </a:p>
        </p:txBody>
      </p:sp>
      <p:sp>
        <p:nvSpPr>
          <p:cNvPr id="5" name="Slide Number Placeholder 4"/>
          <p:cNvSpPr>
            <a:spLocks noGrp="1"/>
          </p:cNvSpPr>
          <p:nvPr>
            <p:ph type="sldNum" sz="quarter" idx="11"/>
          </p:nvPr>
        </p:nvSpPr>
        <p:spPr/>
        <p:txBody>
          <a:bodyPr/>
          <a:lstStyle/>
          <a:p>
            <a:fld id="{9A257827-C34C-4251-B995-96C9C233CCC8}" type="slidenum">
              <a:rPr lang="en-US" smtClean="0"/>
              <a:pPr/>
              <a:t>3</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1402"/>
          <a:stretch/>
        </p:blipFill>
        <p:spPr>
          <a:xfrm>
            <a:off x="316902" y="4771413"/>
            <a:ext cx="2796132" cy="1857987"/>
          </a:xfrm>
          <a:prstGeom prst="rect">
            <a:avLst/>
          </a:prstGeom>
        </p:spPr>
      </p:pic>
      <p:sp>
        <p:nvSpPr>
          <p:cNvPr id="14" name="TextBox 13"/>
          <p:cNvSpPr txBox="1"/>
          <p:nvPr/>
        </p:nvSpPr>
        <p:spPr>
          <a:xfrm>
            <a:off x="284245" y="4721423"/>
            <a:ext cx="2743200" cy="307777"/>
          </a:xfrm>
          <a:prstGeom prst="rect">
            <a:avLst/>
          </a:prstGeom>
          <a:noFill/>
        </p:spPr>
        <p:txBody>
          <a:bodyPr wrap="square" rtlCol="0">
            <a:spAutoFit/>
          </a:bodyPr>
          <a:lstStyle/>
          <a:p>
            <a:r>
              <a:rPr lang="en-US" sz="1400" b="1" dirty="0" smtClean="0">
                <a:solidFill>
                  <a:schemeClr val="tx2"/>
                </a:solidFill>
              </a:rPr>
              <a:t>East St. Louis Levee System</a:t>
            </a:r>
          </a:p>
        </p:txBody>
      </p:sp>
      <p:pic>
        <p:nvPicPr>
          <p:cNvPr id="12" name="Content Placeholder 7"/>
          <p:cNvPicPr>
            <a:picLocks noChangeAspect="1"/>
          </p:cNvPicPr>
          <p:nvPr/>
        </p:nvPicPr>
        <p:blipFill rotWithShape="1">
          <a:blip r:embed="rId4" cstate="print">
            <a:extLst>
              <a:ext uri="{28A0092B-C50C-407E-A947-70E740481C1C}">
                <a14:useLocalDpi xmlns:a14="http://schemas.microsoft.com/office/drawing/2010/main" val="0"/>
              </a:ext>
            </a:extLst>
          </a:blip>
          <a:srcRect l="6327" t="5210" r="5713" b="2575"/>
          <a:stretch/>
        </p:blipFill>
        <p:spPr bwMode="auto">
          <a:xfrm>
            <a:off x="4931229" y="600188"/>
            <a:ext cx="3867851" cy="534341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3842710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apappello Spillway May 2011.jpg"/>
          <p:cNvPicPr>
            <a:picLocks noChangeAspect="1"/>
          </p:cNvPicPr>
          <p:nvPr/>
        </p:nvPicPr>
        <p:blipFill>
          <a:blip r:embed="rId3" cstate="print"/>
          <a:stretch>
            <a:fillRect/>
          </a:stretch>
        </p:blipFill>
        <p:spPr>
          <a:xfrm>
            <a:off x="3962400" y="609600"/>
            <a:ext cx="5203903" cy="2667000"/>
          </a:xfrm>
          <a:prstGeom prst="rect">
            <a:avLst/>
          </a:prstGeom>
          <a:ln w="12700">
            <a:solidFill>
              <a:schemeClr val="tx1"/>
            </a:solidFill>
          </a:ln>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185" r="18574"/>
          <a:stretch/>
        </p:blipFill>
        <p:spPr>
          <a:xfrm>
            <a:off x="-1" y="2438400"/>
            <a:ext cx="2362201" cy="2386343"/>
          </a:xfrm>
          <a:prstGeom prst="rect">
            <a:avLst/>
          </a:prstGeom>
          <a:ln>
            <a:solidFill>
              <a:schemeClr val="tx1"/>
            </a:solidFill>
          </a:ln>
        </p:spPr>
      </p:pic>
      <p:sp>
        <p:nvSpPr>
          <p:cNvPr id="6" name="TextBox 5"/>
          <p:cNvSpPr txBox="1"/>
          <p:nvPr/>
        </p:nvSpPr>
        <p:spPr>
          <a:xfrm>
            <a:off x="152400" y="152013"/>
            <a:ext cx="8762457" cy="461665"/>
          </a:xfrm>
          <a:prstGeom prst="rect">
            <a:avLst/>
          </a:prstGeom>
          <a:noFill/>
        </p:spPr>
        <p:txBody>
          <a:bodyPr wrap="square" rtlCol="0">
            <a:spAutoFit/>
          </a:bodyPr>
          <a:lstStyle/>
          <a:p>
            <a:r>
              <a:rPr lang="en-US" sz="2400" b="1" dirty="0" smtClean="0"/>
              <a:t>TESTING OUR FLOOD RISK MANAGEMENT LIMITS</a:t>
            </a:r>
            <a:endParaRPr lang="en-US" sz="2400" b="1" dirty="0">
              <a:latin typeface="Arial Black" pitchFamily="34" charset="0"/>
            </a:endParaRPr>
          </a:p>
        </p:txBody>
      </p:sp>
      <p:sp>
        <p:nvSpPr>
          <p:cNvPr id="22" name="Slide Number Placeholder 21"/>
          <p:cNvSpPr>
            <a:spLocks noGrp="1"/>
          </p:cNvSpPr>
          <p:nvPr>
            <p:ph type="sldNum" sz="quarter" idx="4294967295"/>
          </p:nvPr>
        </p:nvSpPr>
        <p:spPr>
          <a:xfrm>
            <a:off x="6553200" y="6100630"/>
            <a:ext cx="2133600" cy="365125"/>
          </a:xfrm>
          <a:prstGeom prst="rect">
            <a:avLst/>
          </a:prstGeom>
        </p:spPr>
        <p:txBody>
          <a:bodyPr/>
          <a:lstStyle/>
          <a:p>
            <a:fld id="{9EDD31A7-392B-4707-B56E-3577D5F3637A}" type="slidenum">
              <a:rPr lang="en-US" smtClean="0"/>
              <a:pPr/>
              <a:t>4</a:t>
            </a:fld>
            <a:endParaRPr lang="en-US"/>
          </a:p>
        </p:txBody>
      </p:sp>
      <p:sp>
        <p:nvSpPr>
          <p:cNvPr id="24" name="TextBox 23"/>
          <p:cNvSpPr txBox="1"/>
          <p:nvPr/>
        </p:nvSpPr>
        <p:spPr>
          <a:xfrm>
            <a:off x="-1" y="2971800"/>
            <a:ext cx="2667000" cy="307777"/>
          </a:xfrm>
          <a:prstGeom prst="rect">
            <a:avLst/>
          </a:prstGeom>
          <a:noFill/>
        </p:spPr>
        <p:txBody>
          <a:bodyPr wrap="square" rtlCol="0">
            <a:spAutoFit/>
          </a:bodyPr>
          <a:lstStyle/>
          <a:p>
            <a:r>
              <a:rPr lang="en-US" sz="1400" b="1" dirty="0" smtClean="0">
                <a:solidFill>
                  <a:schemeClr val="tx2"/>
                </a:solidFill>
              </a:rPr>
              <a:t>Sand Boil (2015)</a:t>
            </a:r>
            <a:endParaRPr lang="en-US" sz="1400" b="1" dirty="0">
              <a:solidFill>
                <a:schemeClr val="tx2"/>
              </a:solidFill>
            </a:endParaRPr>
          </a:p>
        </p:txBody>
      </p:sp>
      <p:sp>
        <p:nvSpPr>
          <p:cNvPr id="26" name="TextBox 25"/>
          <p:cNvSpPr txBox="1"/>
          <p:nvPr/>
        </p:nvSpPr>
        <p:spPr>
          <a:xfrm>
            <a:off x="3962400" y="658680"/>
            <a:ext cx="2667000" cy="307777"/>
          </a:xfrm>
          <a:prstGeom prst="rect">
            <a:avLst/>
          </a:prstGeom>
          <a:noFill/>
        </p:spPr>
        <p:txBody>
          <a:bodyPr wrap="square" rtlCol="0">
            <a:spAutoFit/>
          </a:bodyPr>
          <a:lstStyle/>
          <a:p>
            <a:r>
              <a:rPr lang="en-US" sz="1400" b="1" dirty="0" err="1" smtClean="0">
                <a:solidFill>
                  <a:srgbClr val="FFFFFF"/>
                </a:solidFill>
              </a:rPr>
              <a:t>Wappapello</a:t>
            </a:r>
            <a:r>
              <a:rPr lang="en-US" sz="1400" b="1" dirty="0" smtClean="0">
                <a:solidFill>
                  <a:srgbClr val="FFFFFF"/>
                </a:solidFill>
              </a:rPr>
              <a:t>, MO (2011)</a:t>
            </a:r>
            <a:endParaRPr lang="en-US" sz="1400" b="1" dirty="0">
              <a:solidFill>
                <a:srgbClr val="FFFFFF"/>
              </a:solidFill>
            </a:endParaRPr>
          </a:p>
        </p:txBody>
      </p:sp>
      <p:sp>
        <p:nvSpPr>
          <p:cNvPr id="29" name="TextBox 28"/>
          <p:cNvSpPr txBox="1"/>
          <p:nvPr/>
        </p:nvSpPr>
        <p:spPr>
          <a:xfrm>
            <a:off x="0" y="4544880"/>
            <a:ext cx="2667000" cy="307777"/>
          </a:xfrm>
          <a:prstGeom prst="rect">
            <a:avLst/>
          </a:prstGeom>
          <a:noFill/>
        </p:spPr>
        <p:txBody>
          <a:bodyPr wrap="square" rtlCol="0">
            <a:spAutoFit/>
          </a:bodyPr>
          <a:lstStyle/>
          <a:p>
            <a:r>
              <a:rPr lang="en-US" sz="1400" b="1" dirty="0" smtClean="0"/>
              <a:t>Oakville, IA (2008)</a:t>
            </a:r>
            <a:endParaRPr lang="en-US" sz="1400" b="1" dirty="0"/>
          </a:p>
        </p:txBody>
      </p:sp>
      <p:sp>
        <p:nvSpPr>
          <p:cNvPr id="30" name="TextBox 29"/>
          <p:cNvSpPr txBox="1"/>
          <p:nvPr/>
        </p:nvSpPr>
        <p:spPr>
          <a:xfrm>
            <a:off x="5562600" y="4554096"/>
            <a:ext cx="2667000" cy="307777"/>
          </a:xfrm>
          <a:prstGeom prst="rect">
            <a:avLst/>
          </a:prstGeom>
          <a:noFill/>
        </p:spPr>
        <p:txBody>
          <a:bodyPr wrap="square" rtlCol="0">
            <a:spAutoFit/>
          </a:bodyPr>
          <a:lstStyle/>
          <a:p>
            <a:r>
              <a:rPr lang="en-US" sz="1400" b="1" dirty="0" smtClean="0">
                <a:solidFill>
                  <a:schemeClr val="tx2"/>
                </a:solidFill>
              </a:rPr>
              <a:t>Flood Response (2015)</a:t>
            </a:r>
            <a:endParaRPr lang="en-US" sz="1400" b="1" dirty="0">
              <a:solidFill>
                <a:schemeClr val="tx2"/>
              </a:solidFill>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7131"/>
          <a:stretch/>
        </p:blipFill>
        <p:spPr>
          <a:xfrm>
            <a:off x="-7251" y="609600"/>
            <a:ext cx="3969651" cy="2371411"/>
          </a:xfrm>
          <a:prstGeom prst="rect">
            <a:avLst/>
          </a:prstGeom>
          <a:ln>
            <a:solidFill>
              <a:schemeClr val="tx1"/>
            </a:solidFill>
          </a:ln>
        </p:spPr>
      </p:pic>
      <p:sp>
        <p:nvSpPr>
          <p:cNvPr id="23" name="TextBox 22"/>
          <p:cNvSpPr txBox="1"/>
          <p:nvPr/>
        </p:nvSpPr>
        <p:spPr>
          <a:xfrm>
            <a:off x="0" y="658680"/>
            <a:ext cx="2667000" cy="307777"/>
          </a:xfrm>
          <a:prstGeom prst="rect">
            <a:avLst/>
          </a:prstGeom>
          <a:noFill/>
        </p:spPr>
        <p:txBody>
          <a:bodyPr wrap="square" rtlCol="0">
            <a:spAutoFit/>
          </a:bodyPr>
          <a:lstStyle/>
          <a:p>
            <a:r>
              <a:rPr lang="en-US" sz="1400" b="1" dirty="0" smtClean="0">
                <a:solidFill>
                  <a:schemeClr val="tx2"/>
                </a:solidFill>
              </a:rPr>
              <a:t>Cape Girardeau, MO (2016)</a:t>
            </a:r>
            <a:endParaRPr lang="en-US" sz="1400" b="1" dirty="0">
              <a:solidFill>
                <a:schemeClr val="tx2"/>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441861"/>
            <a:ext cx="3162300" cy="2416139"/>
          </a:xfrm>
          <a:prstGeom prst="rect">
            <a:avLst/>
          </a:prstGeom>
          <a:ln>
            <a:solidFill>
              <a:schemeClr val="tx1"/>
            </a:solidFill>
          </a:ln>
        </p:spPr>
      </p:pic>
      <p:sp>
        <p:nvSpPr>
          <p:cNvPr id="27" name="TextBox 26"/>
          <p:cNvSpPr txBox="1"/>
          <p:nvPr/>
        </p:nvSpPr>
        <p:spPr>
          <a:xfrm>
            <a:off x="5522511" y="2679299"/>
            <a:ext cx="3505200" cy="307777"/>
          </a:xfrm>
          <a:prstGeom prst="rect">
            <a:avLst/>
          </a:prstGeom>
          <a:noFill/>
        </p:spPr>
        <p:txBody>
          <a:bodyPr wrap="square" rtlCol="0">
            <a:spAutoFit/>
          </a:bodyPr>
          <a:lstStyle/>
          <a:p>
            <a:r>
              <a:rPr lang="en-US" sz="1400" b="1" dirty="0" smtClean="0">
                <a:solidFill>
                  <a:schemeClr val="tx2"/>
                </a:solidFill>
              </a:rPr>
              <a:t>Wappapello, MO (2017)</a:t>
            </a:r>
            <a:endParaRPr lang="en-US" sz="1400" b="1" dirty="0">
              <a:solidFill>
                <a:schemeClr val="tx2"/>
              </a:solidFill>
            </a:endParaRPr>
          </a:p>
        </p:txBody>
      </p:sp>
      <p:sp>
        <p:nvSpPr>
          <p:cNvPr id="32" name="TextBox 31"/>
          <p:cNvSpPr txBox="1"/>
          <p:nvPr/>
        </p:nvSpPr>
        <p:spPr>
          <a:xfrm>
            <a:off x="0" y="4495800"/>
            <a:ext cx="3505200" cy="307777"/>
          </a:xfrm>
          <a:prstGeom prst="rect">
            <a:avLst/>
          </a:prstGeom>
          <a:noFill/>
        </p:spPr>
        <p:txBody>
          <a:bodyPr wrap="square" rtlCol="0">
            <a:spAutoFit/>
          </a:bodyPr>
          <a:lstStyle/>
          <a:p>
            <a:r>
              <a:rPr lang="en-US" sz="1400" b="1" dirty="0" smtClean="0">
                <a:solidFill>
                  <a:schemeClr val="tx2"/>
                </a:solidFill>
              </a:rPr>
              <a:t>Wappapello, MO (2017)</a:t>
            </a:r>
            <a:endParaRPr lang="en-US" sz="1400" b="1" dirty="0">
              <a:solidFill>
                <a:schemeClr val="tx2"/>
              </a:solidFill>
            </a:endParaRPr>
          </a:p>
        </p:txBody>
      </p:sp>
      <p:pic>
        <p:nvPicPr>
          <p:cNvPr id="21" name="Content Placeholder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9829" y="2210251"/>
            <a:ext cx="4126474" cy="2334629"/>
          </a:xfrm>
          <a:prstGeom prst="rect">
            <a:avLst/>
          </a:prstGeom>
          <a:ln>
            <a:solidFill>
              <a:schemeClr val="accent1"/>
            </a:solidFill>
          </a:ln>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5764" y="3964368"/>
            <a:ext cx="5330539" cy="2893632"/>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l="29259" t="15556" r="8519" b="40000"/>
          <a:stretch/>
        </p:blipFill>
        <p:spPr>
          <a:xfrm>
            <a:off x="2345760" y="2403273"/>
            <a:ext cx="2755711" cy="2624486"/>
          </a:xfrm>
          <a:prstGeom prst="rect">
            <a:avLst/>
          </a:prstGeom>
          <a:ln>
            <a:solidFill>
              <a:schemeClr val="tx1"/>
            </a:solidFill>
          </a:ln>
        </p:spPr>
      </p:pic>
      <p:sp>
        <p:nvSpPr>
          <p:cNvPr id="33" name="TextBox 32"/>
          <p:cNvSpPr txBox="1"/>
          <p:nvPr/>
        </p:nvSpPr>
        <p:spPr>
          <a:xfrm>
            <a:off x="2324100" y="2435423"/>
            <a:ext cx="2667000" cy="307777"/>
          </a:xfrm>
          <a:prstGeom prst="rect">
            <a:avLst/>
          </a:prstGeom>
          <a:noFill/>
        </p:spPr>
        <p:txBody>
          <a:bodyPr wrap="square" rtlCol="0">
            <a:spAutoFit/>
          </a:bodyPr>
          <a:lstStyle/>
          <a:p>
            <a:r>
              <a:rPr lang="en-US" sz="1400" b="1" dirty="0" smtClean="0">
                <a:solidFill>
                  <a:schemeClr val="tx2"/>
                </a:solidFill>
              </a:rPr>
              <a:t>Costello L&amp;D (2016)</a:t>
            </a:r>
          </a:p>
        </p:txBody>
      </p:sp>
      <p:sp>
        <p:nvSpPr>
          <p:cNvPr id="35" name="TextBox 34"/>
          <p:cNvSpPr txBox="1"/>
          <p:nvPr/>
        </p:nvSpPr>
        <p:spPr>
          <a:xfrm>
            <a:off x="5084683" y="4066054"/>
            <a:ext cx="2667000" cy="307777"/>
          </a:xfrm>
          <a:prstGeom prst="rect">
            <a:avLst/>
          </a:prstGeom>
          <a:noFill/>
        </p:spPr>
        <p:txBody>
          <a:bodyPr wrap="square" rtlCol="0">
            <a:spAutoFit/>
          </a:bodyPr>
          <a:lstStyle/>
          <a:p>
            <a:r>
              <a:rPr lang="en-US" sz="1400" b="1" dirty="0" smtClean="0">
                <a:solidFill>
                  <a:schemeClr val="tx2"/>
                </a:solidFill>
              </a:rPr>
              <a:t>Valley Park Levee (2015)</a:t>
            </a:r>
          </a:p>
        </p:txBody>
      </p:sp>
      <p:sp>
        <p:nvSpPr>
          <p:cNvPr id="38" name="TextBox 37"/>
          <p:cNvSpPr txBox="1"/>
          <p:nvPr/>
        </p:nvSpPr>
        <p:spPr>
          <a:xfrm>
            <a:off x="6928184" y="3641855"/>
            <a:ext cx="2667000" cy="307777"/>
          </a:xfrm>
          <a:prstGeom prst="rect">
            <a:avLst/>
          </a:prstGeom>
          <a:noFill/>
        </p:spPr>
        <p:txBody>
          <a:bodyPr wrap="square" rtlCol="0">
            <a:spAutoFit/>
          </a:bodyPr>
          <a:lstStyle/>
          <a:p>
            <a:r>
              <a:rPr lang="en-US" sz="1400" b="1" dirty="0" smtClean="0">
                <a:solidFill>
                  <a:schemeClr val="tx2"/>
                </a:solidFill>
              </a:rPr>
              <a:t>Len Small Levee (2016)</a:t>
            </a:r>
          </a:p>
        </p:txBody>
      </p:sp>
      <p:pic>
        <p:nvPicPr>
          <p:cNvPr id="36" name="Picture 2" descr="G:\1WORKING FILE\Flood Pix General\DSC01139.JPG"/>
          <p:cNvPicPr>
            <a:picLocks noGrp="1" noChangeAspect="1" noChangeArrowheads="1"/>
          </p:cNvPicPr>
          <p:nvPr>
            <p:ph idx="4294967295"/>
          </p:nvPr>
        </p:nvPicPr>
        <p:blipFill>
          <a:blip r:embed="rId10" cstate="print"/>
          <a:srcRect/>
          <a:stretch>
            <a:fillRect/>
          </a:stretch>
        </p:blipFill>
        <p:spPr bwMode="auto">
          <a:xfrm>
            <a:off x="2453911" y="5027759"/>
            <a:ext cx="2433143" cy="1824857"/>
          </a:xfrm>
          <a:prstGeom prst="rect">
            <a:avLst/>
          </a:prstGeom>
          <a:noFill/>
          <a:ln>
            <a:solidFill>
              <a:schemeClr val="accent1"/>
            </a:solidFill>
          </a:ln>
        </p:spPr>
      </p:pic>
      <p:sp>
        <p:nvSpPr>
          <p:cNvPr id="25" name="TextBox 24"/>
          <p:cNvSpPr txBox="1"/>
          <p:nvPr/>
        </p:nvSpPr>
        <p:spPr>
          <a:xfrm>
            <a:off x="2446016" y="4959395"/>
            <a:ext cx="2667000" cy="307777"/>
          </a:xfrm>
          <a:prstGeom prst="rect">
            <a:avLst/>
          </a:prstGeom>
          <a:noFill/>
        </p:spPr>
        <p:txBody>
          <a:bodyPr wrap="square" rtlCol="0">
            <a:spAutoFit/>
          </a:bodyPr>
          <a:lstStyle/>
          <a:p>
            <a:r>
              <a:rPr lang="en-US" sz="1400" b="1" dirty="0" smtClean="0">
                <a:solidFill>
                  <a:schemeClr val="tx2"/>
                </a:solidFill>
              </a:rPr>
              <a:t>Flood Fight (2017)</a:t>
            </a:r>
          </a:p>
        </p:txBody>
      </p:sp>
    </p:spTree>
    <p:extLst>
      <p:ext uri="{BB962C8B-B14F-4D97-AF65-F5344CB8AC3E}">
        <p14:creationId xmlns:p14="http://schemas.microsoft.com/office/powerpoint/2010/main" val="2684909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
          <p:cNvSpPr>
            <a:spLocks noChangeArrowheads="1"/>
          </p:cNvSpPr>
          <p:nvPr/>
        </p:nvSpPr>
        <p:spPr bwMode="auto">
          <a:xfrm>
            <a:off x="-428979" y="-228009"/>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z="2400" smtClean="0">
              <a:solidFill>
                <a:srgbClr val="000000"/>
              </a:solidFill>
              <a:cs typeface="Arial" pitchFamily="34" charset="0"/>
            </a:endParaRPr>
          </a:p>
        </p:txBody>
      </p:sp>
      <p:pic>
        <p:nvPicPr>
          <p:cNvPr id="11" name="Picture 3" descr="C:\dschaaf\Schaaf Project Files\Levee Risk Assessment Methodology\BETA Test - MVD Grand Tower\Grand Tower Failed CMP Photos\7-10-2002\Gravity Drain at station 473+12\DSCN1448.JPG"/>
          <p:cNvPicPr>
            <a:picLocks noChangeAspect="1" noChangeArrowheads="1"/>
          </p:cNvPicPr>
          <p:nvPr/>
        </p:nvPicPr>
        <p:blipFill>
          <a:blip r:embed="rId3" cstate="print"/>
          <a:srcRect l="6832" t="21611" r="6832" b="8644"/>
          <a:stretch>
            <a:fillRect/>
          </a:stretch>
        </p:blipFill>
        <p:spPr bwMode="auto">
          <a:xfrm>
            <a:off x="2743200" y="4419600"/>
            <a:ext cx="3101671" cy="1981200"/>
          </a:xfrm>
          <a:prstGeom prst="rect">
            <a:avLst/>
          </a:prstGeom>
          <a:noFill/>
          <a:ln w="3175">
            <a:solidFill>
              <a:schemeClr val="tx1"/>
            </a:solidFill>
          </a:ln>
        </p:spPr>
      </p:pic>
      <p:pic>
        <p:nvPicPr>
          <p:cNvPr id="6" name="Picture 5" descr="Picture 003"/>
          <p:cNvPicPr>
            <a:picLocks noChangeAspect="1" noChangeArrowheads="1"/>
          </p:cNvPicPr>
          <p:nvPr/>
        </p:nvPicPr>
        <p:blipFill>
          <a:blip r:embed="rId4" cstate="print"/>
          <a:srcRect/>
          <a:stretch>
            <a:fillRect/>
          </a:stretch>
        </p:blipFill>
        <p:spPr bwMode="auto">
          <a:xfrm flipH="1">
            <a:off x="6147119" y="533400"/>
            <a:ext cx="2641600" cy="1982290"/>
          </a:xfrm>
          <a:prstGeom prst="rect">
            <a:avLst/>
          </a:prstGeom>
          <a:noFill/>
          <a:ln w="3175">
            <a:solidFill>
              <a:schemeClr val="tx1"/>
            </a:solidFill>
            <a:miter lim="800000"/>
            <a:headEnd/>
            <a:tailEnd/>
          </a:ln>
        </p:spPr>
      </p:pic>
      <p:sp>
        <p:nvSpPr>
          <p:cNvPr id="12" name="Title 3"/>
          <p:cNvSpPr txBox="1">
            <a:spLocks/>
          </p:cNvSpPr>
          <p:nvPr/>
        </p:nvSpPr>
        <p:spPr bwMode="auto">
          <a:xfrm>
            <a:off x="113039" y="152400"/>
            <a:ext cx="8909171" cy="6635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r>
              <a:rPr lang="en-US" dirty="0" smtClean="0">
                <a:solidFill>
                  <a:schemeClr val="tx1"/>
                </a:solidFill>
                <a:latin typeface="Arial"/>
                <a:cs typeface="Arial" charset="0"/>
              </a:rPr>
              <a:t> PL 84-99 </a:t>
            </a:r>
            <a:r>
              <a:rPr lang="en-US" cap="none" dirty="0" smtClean="0">
                <a:solidFill>
                  <a:schemeClr val="tx1"/>
                </a:solidFill>
                <a:latin typeface="Arial"/>
                <a:cs typeface="Arial" charset="0"/>
              </a:rPr>
              <a:t>ELIGIBILITY ISSUES</a:t>
            </a:r>
            <a:endParaRPr lang="en-US" cap="none" dirty="0">
              <a:solidFill>
                <a:schemeClr val="tx1"/>
              </a:solidFill>
              <a:latin typeface="Arial"/>
              <a:cs typeface="Arial" charset="0"/>
            </a:endParaRPr>
          </a:p>
        </p:txBody>
      </p:sp>
      <p:sp>
        <p:nvSpPr>
          <p:cNvPr id="3" name="TextBox 2"/>
          <p:cNvSpPr txBox="1"/>
          <p:nvPr/>
        </p:nvSpPr>
        <p:spPr>
          <a:xfrm>
            <a:off x="228600" y="797731"/>
            <a:ext cx="5867400" cy="2553978"/>
          </a:xfrm>
          <a:prstGeom prst="rect">
            <a:avLst/>
          </a:prstGeom>
          <a:noFill/>
        </p:spPr>
        <p:txBody>
          <a:bodyPr wrap="square" rtlCol="0">
            <a:noAutofit/>
          </a:bodyPr>
          <a:lstStyle/>
          <a:p>
            <a:pPr fontAlgn="base">
              <a:spcBef>
                <a:spcPct val="0"/>
              </a:spcBef>
              <a:spcAft>
                <a:spcPct val="0"/>
              </a:spcAft>
            </a:pPr>
            <a:r>
              <a:rPr lang="en-US" b="1" dirty="0" smtClean="0">
                <a:solidFill>
                  <a:srgbClr val="000000"/>
                </a:solidFill>
              </a:rPr>
              <a:t> </a:t>
            </a:r>
          </a:p>
          <a:p>
            <a:pPr marL="285750" indent="-285750">
              <a:buFont typeface="Wingdings" panose="05000000000000000000" pitchFamily="2" charset="2"/>
              <a:buChar char="§"/>
            </a:pPr>
            <a:r>
              <a:rPr lang="en-US" dirty="0" smtClean="0">
                <a:solidFill>
                  <a:srgbClr val="000000"/>
                </a:solidFill>
              </a:rPr>
              <a:t>Partnered solution to address levee district flood damages.</a:t>
            </a:r>
          </a:p>
          <a:p>
            <a:endParaRPr lang="en-US" dirty="0" smtClean="0">
              <a:solidFill>
                <a:srgbClr val="000000"/>
              </a:solidFill>
            </a:endParaRPr>
          </a:p>
          <a:p>
            <a:pPr marL="285750" indent="-285750" fontAlgn="base">
              <a:spcBef>
                <a:spcPct val="0"/>
              </a:spcBef>
              <a:spcAft>
                <a:spcPct val="0"/>
              </a:spcAft>
              <a:buFont typeface="Wingdings" panose="05000000000000000000" pitchFamily="2" charset="2"/>
              <a:buChar char="§"/>
            </a:pPr>
            <a:r>
              <a:rPr lang="en-US" dirty="0" smtClean="0">
                <a:solidFill>
                  <a:srgbClr val="000000"/>
                </a:solidFill>
              </a:rPr>
              <a:t>Significant number of levee districts may become inactive in PL 84-99. </a:t>
            </a:r>
          </a:p>
          <a:p>
            <a:pPr fontAlgn="base">
              <a:spcBef>
                <a:spcPct val="0"/>
              </a:spcBef>
              <a:spcAft>
                <a:spcPct val="0"/>
              </a:spcAft>
            </a:pPr>
            <a:endParaRPr lang="en-US" dirty="0" smtClean="0">
              <a:solidFill>
                <a:srgbClr val="000000"/>
              </a:solidFill>
            </a:endParaRPr>
          </a:p>
          <a:p>
            <a:pPr marL="285750" indent="-285750" fontAlgn="base">
              <a:spcBef>
                <a:spcPct val="0"/>
              </a:spcBef>
              <a:spcAft>
                <a:spcPct val="0"/>
              </a:spcAft>
              <a:buFont typeface="Wingdings" panose="05000000000000000000" pitchFamily="2" charset="2"/>
              <a:buChar char="§"/>
            </a:pPr>
            <a:r>
              <a:rPr lang="en-US" dirty="0" smtClean="0">
                <a:solidFill>
                  <a:srgbClr val="000000"/>
                </a:solidFill>
              </a:rPr>
              <a:t>System-Wide Improvement Framework (SWIF) program is bridge to eligibility</a:t>
            </a:r>
          </a:p>
          <a:p>
            <a:pPr marL="742950" lvl="1" indent="-285750">
              <a:buFont typeface="Wingdings" panose="05000000000000000000" pitchFamily="2" charset="2"/>
              <a:buChar char="§"/>
            </a:pPr>
            <a:r>
              <a:rPr lang="en-US" dirty="0" smtClean="0">
                <a:solidFill>
                  <a:srgbClr val="000000"/>
                </a:solidFill>
              </a:rPr>
              <a:t>Plan developed by levee sponsors and accepted by USACE to address system wide issues.</a:t>
            </a:r>
          </a:p>
          <a:p>
            <a:pPr marL="285750" indent="-285750" fontAlgn="base">
              <a:spcBef>
                <a:spcPct val="0"/>
              </a:spcBef>
              <a:spcAft>
                <a:spcPct val="0"/>
              </a:spcAft>
              <a:buFont typeface="Wingdings" panose="05000000000000000000" pitchFamily="2" charset="2"/>
              <a:buChar char="§"/>
            </a:pPr>
            <a:endParaRPr lang="en-US" dirty="0">
              <a:solidFill>
                <a:srgbClr val="000000"/>
              </a:solidFill>
            </a:endParaRPr>
          </a:p>
          <a:p>
            <a:pPr fontAlgn="base">
              <a:spcBef>
                <a:spcPct val="0"/>
              </a:spcBef>
              <a:spcAft>
                <a:spcPct val="0"/>
              </a:spcAft>
            </a:pPr>
            <a:endParaRPr lang="en-US" dirty="0">
              <a:solidFill>
                <a:srgbClr val="000000"/>
              </a:solidFill>
            </a:endParaRPr>
          </a:p>
        </p:txBody>
      </p:sp>
      <p:pic>
        <p:nvPicPr>
          <p:cNvPr id="13" name="Picture 2" descr="C:\Users\b3cofsfs\AppData\Local\Microsoft\Windows\Temporary Internet Files\Content.Outlook\02DCRVXU\42a380e2-c92d-4fa6-a1bc-00b921edfd6b1.jpg"/>
          <p:cNvPicPr>
            <a:picLocks noChangeAspect="1" noChangeArrowheads="1"/>
          </p:cNvPicPr>
          <p:nvPr/>
        </p:nvPicPr>
        <p:blipFill>
          <a:blip r:embed="rId5" cstate="print"/>
          <a:srcRect/>
          <a:stretch>
            <a:fillRect/>
          </a:stretch>
        </p:blipFill>
        <p:spPr bwMode="auto">
          <a:xfrm>
            <a:off x="6147119" y="2967741"/>
            <a:ext cx="2641600" cy="1981200"/>
          </a:xfrm>
          <a:prstGeom prst="rect">
            <a:avLst/>
          </a:prstGeom>
          <a:ln w="31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783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Font typeface="Arial" panose="020B0604020202020204" pitchFamily="34" charset="0"/>
              <a:defRPr sz="24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ts val="300"/>
              </a:spcBef>
              <a:buFont typeface="Arial" panose="020B0604020202020204" pitchFamily="34" charset="0"/>
              <a:buChar char="–"/>
              <a:defRPr sz="2400">
                <a:solidFill>
                  <a:srgbClr val="404040"/>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874539C7-C8FD-46A8-AE2D-2A8A937A3014}" type="slidenum">
              <a:rPr lang="en-US" altLang="en-US" sz="1000">
                <a:solidFill>
                  <a:srgbClr val="898989"/>
                </a:solidFill>
              </a:rPr>
              <a:pPr>
                <a:spcBef>
                  <a:spcPct val="0"/>
                </a:spcBef>
                <a:buFontTx/>
                <a:buNone/>
              </a:pPr>
              <a:t>6</a:t>
            </a:fld>
            <a:endParaRPr lang="en-US" altLang="en-US" sz="1000">
              <a:solidFill>
                <a:srgbClr val="898989"/>
              </a:solidFill>
            </a:endParaRPr>
          </a:p>
        </p:txBody>
      </p:sp>
      <p:sp>
        <p:nvSpPr>
          <p:cNvPr id="45060" name="TextBox 10"/>
          <p:cNvSpPr txBox="1">
            <a:spLocks noChangeArrowheads="1"/>
          </p:cNvSpPr>
          <p:nvPr/>
        </p:nvSpPr>
        <p:spPr bwMode="auto">
          <a:xfrm>
            <a:off x="242888" y="300038"/>
            <a:ext cx="8851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300"/>
              </a:spcBef>
              <a:buFont typeface="Arial" panose="020B0604020202020204" pitchFamily="34" charset="0"/>
              <a:defRPr sz="2400">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ts val="300"/>
              </a:spcBef>
              <a:buFont typeface="Arial" panose="020B0604020202020204" pitchFamily="34" charset="0"/>
              <a:buChar char="–"/>
              <a:defRPr sz="2400">
                <a:solidFill>
                  <a:srgbClr val="404040"/>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ts val="300"/>
              </a:spcBef>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ts val="300"/>
              </a:spcBef>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ts val="300"/>
              </a:spcBef>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ts val="300"/>
              </a:spcBef>
              <a:spcAft>
                <a:spcPct val="0"/>
              </a:spcAft>
              <a:buFont typeface="Arial" panose="020B0604020202020204" pitchFamily="34" charset="0"/>
              <a:buChar char="»"/>
              <a:defRPr sz="2000">
                <a:solidFill>
                  <a:srgbClr val="404040"/>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smtClean="0">
                <a:solidFill>
                  <a:schemeClr val="tx1"/>
                </a:solidFill>
              </a:rPr>
              <a:t>UPPER MISSISSIPPI RIVER  FLOOD RISK MANAGEMENT</a:t>
            </a:r>
            <a:endParaRPr lang="en-US" altLang="en-US" dirty="0">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4224042"/>
            <a:ext cx="2573336" cy="2410899"/>
          </a:xfrm>
          <a:prstGeom prst="rect">
            <a:avLst/>
          </a:prstGeom>
        </p:spPr>
      </p:pic>
      <p:sp>
        <p:nvSpPr>
          <p:cNvPr id="11" name="Rectangle 2"/>
          <p:cNvSpPr txBox="1">
            <a:spLocks noChangeArrowheads="1"/>
          </p:cNvSpPr>
          <p:nvPr/>
        </p:nvSpPr>
        <p:spPr bwMode="auto">
          <a:xfrm>
            <a:off x="260480" y="1131035"/>
            <a:ext cx="4578655" cy="1704974"/>
          </a:xfrm>
          <a:prstGeom prst="rect">
            <a:avLst/>
          </a:prstGeom>
          <a:noFill/>
          <a:ln w="9525">
            <a:noFill/>
            <a:miter lim="800000"/>
            <a:headEnd/>
            <a:tailEnd/>
          </a:ln>
        </p:spPr>
        <p:txBody>
          <a:bodyPr anchor="t" anchorCtr="0"/>
          <a:lstStyle/>
          <a:p>
            <a:pPr eaLnBrk="0" hangingPunct="0">
              <a:spcAft>
                <a:spcPts val="0"/>
              </a:spcAft>
              <a:defRPr/>
            </a:pPr>
            <a:r>
              <a:rPr lang="en-US" sz="1600" b="1" dirty="0" smtClean="0">
                <a:latin typeface="Arial" pitchFamily="34" charset="0"/>
                <a:cs typeface="Arial" pitchFamily="34" charset="0"/>
              </a:rPr>
              <a:t>Vision</a:t>
            </a:r>
            <a:endParaRPr lang="en-US" sz="1400" dirty="0">
              <a:latin typeface="Arial" pitchFamily="34" charset="0"/>
              <a:cs typeface="Arial" pitchFamily="34" charset="0"/>
            </a:endParaRPr>
          </a:p>
          <a:p>
            <a:pPr marL="231775" indent="-231775" eaLnBrk="0" hangingPunct="0">
              <a:spcAft>
                <a:spcPts val="0"/>
              </a:spcAft>
              <a:buFont typeface="Wingdings" pitchFamily="2" charset="2"/>
              <a:buChar char="§"/>
              <a:defRPr/>
            </a:pPr>
            <a:r>
              <a:rPr lang="en-US" sz="1400" dirty="0" smtClean="0">
                <a:latin typeface="Arial" pitchFamily="34" charset="0"/>
                <a:cs typeface="Arial" pitchFamily="34" charset="0"/>
              </a:rPr>
              <a:t>Predictable system that performs as intended and expected.</a:t>
            </a:r>
          </a:p>
          <a:p>
            <a:pPr marL="231775" indent="-231775" eaLnBrk="0" hangingPunct="0">
              <a:spcAft>
                <a:spcPts val="0"/>
              </a:spcAft>
              <a:buFont typeface="Wingdings" pitchFamily="2" charset="2"/>
              <a:buChar char="§"/>
              <a:defRPr/>
            </a:pPr>
            <a:r>
              <a:rPr lang="en-US" sz="1400" dirty="0" smtClean="0">
                <a:latin typeface="Arial" pitchFamily="34" charset="0"/>
                <a:cs typeface="Arial" pitchFamily="34" charset="0"/>
              </a:rPr>
              <a:t>Must inform, transform, and guide present and future levee and floodplain modifications.</a:t>
            </a:r>
          </a:p>
          <a:p>
            <a:pPr marL="231775" indent="-231775" eaLnBrk="0" hangingPunct="0">
              <a:spcAft>
                <a:spcPts val="0"/>
              </a:spcAft>
              <a:buFont typeface="Wingdings" pitchFamily="2" charset="2"/>
              <a:buChar char="§"/>
              <a:defRPr/>
            </a:pPr>
            <a:r>
              <a:rPr lang="en-US" sz="1400" dirty="0" smtClean="0">
                <a:latin typeface="Arial" pitchFamily="34" charset="0"/>
                <a:cs typeface="Arial" pitchFamily="34" charset="0"/>
              </a:rPr>
              <a:t>Resiliency, risk transfer, and nonstructural approaches must be key considerations.</a:t>
            </a:r>
          </a:p>
          <a:p>
            <a:pPr marL="231775" indent="-231775" eaLnBrk="0" hangingPunct="0">
              <a:spcAft>
                <a:spcPts val="0"/>
              </a:spcAft>
              <a:buFont typeface="Wingdings" pitchFamily="2" charset="2"/>
              <a:buChar char="§"/>
              <a:defRPr/>
            </a:pPr>
            <a:r>
              <a:rPr lang="en-US" sz="1400" dirty="0" smtClean="0">
                <a:latin typeface="Arial" pitchFamily="34" charset="0"/>
                <a:cs typeface="Arial" pitchFamily="34" charset="0"/>
              </a:rPr>
              <a:t>Use a holistic watershed approach.</a:t>
            </a:r>
          </a:p>
          <a:p>
            <a:pPr marL="231775" lvl="0" indent="-231775" eaLnBrk="0" hangingPunct="0">
              <a:spcAft>
                <a:spcPts val="800"/>
              </a:spcAft>
              <a:buClr>
                <a:srgbClr val="C00000"/>
              </a:buClr>
              <a:buFont typeface="Wingdings" pitchFamily="2" charset="2"/>
              <a:buChar char="§"/>
              <a:defRPr/>
            </a:pPr>
            <a:endParaRPr lang="en-US" sz="1600" dirty="0" smtClean="0"/>
          </a:p>
          <a:p>
            <a:pPr marL="231775" indent="-231775" eaLnBrk="0" hangingPunct="0">
              <a:spcAft>
                <a:spcPts val="800"/>
              </a:spcAft>
              <a:buClr>
                <a:srgbClr val="C00000"/>
              </a:buClr>
              <a:buFont typeface="Wingdings" pitchFamily="2" charset="2"/>
              <a:buChar char="§"/>
              <a:defRPr/>
            </a:pPr>
            <a:endParaRPr lang="en-US" sz="1600" dirty="0" smtClean="0"/>
          </a:p>
          <a:p>
            <a:pPr marL="231775" lvl="1" indent="-231775" eaLnBrk="0" hangingPunct="0">
              <a:spcAft>
                <a:spcPts val="800"/>
              </a:spcAft>
              <a:buClr>
                <a:srgbClr val="C00000"/>
              </a:buClr>
              <a:buFont typeface="Wingdings" pitchFamily="2" charset="2"/>
              <a:buChar char="§"/>
              <a:defRPr/>
            </a:pPr>
            <a:endParaRPr lang="en-US" sz="1600" dirty="0" smtClean="0"/>
          </a:p>
          <a:p>
            <a:pPr marL="231775" indent="-231775" eaLnBrk="0" hangingPunct="0">
              <a:spcAft>
                <a:spcPts val="800"/>
              </a:spcAft>
              <a:buClr>
                <a:srgbClr val="C00000"/>
              </a:buClr>
              <a:buFont typeface="Wingdings" pitchFamily="2" charset="2"/>
              <a:buChar char="§"/>
              <a:defRPr/>
            </a:pPr>
            <a:endParaRPr lang="en-US" sz="1600" kern="0" dirty="0">
              <a:solidFill>
                <a:schemeClr val="tx2"/>
              </a:solidFill>
              <a:latin typeface="+mj-lt"/>
              <a:ea typeface="+mj-ea"/>
              <a:cs typeface="+mj-cs"/>
            </a:endParaRPr>
          </a:p>
        </p:txBody>
      </p:sp>
      <p:sp>
        <p:nvSpPr>
          <p:cNvPr id="13" name="Rectangle 2"/>
          <p:cNvSpPr txBox="1">
            <a:spLocks noChangeArrowheads="1"/>
          </p:cNvSpPr>
          <p:nvPr/>
        </p:nvSpPr>
        <p:spPr bwMode="auto">
          <a:xfrm>
            <a:off x="230828" y="3003774"/>
            <a:ext cx="6462712" cy="1451510"/>
          </a:xfrm>
          <a:prstGeom prst="rect">
            <a:avLst/>
          </a:prstGeom>
          <a:noFill/>
          <a:ln w="9525">
            <a:noFill/>
            <a:miter lim="800000"/>
            <a:headEnd/>
            <a:tailEnd/>
          </a:ln>
        </p:spPr>
        <p:txBody>
          <a:bodyPr anchor="t" anchorCtr="0"/>
          <a:lstStyle/>
          <a:p>
            <a:pPr marL="231775" indent="-231775" eaLnBrk="0" hangingPunct="0">
              <a:spcAft>
                <a:spcPts val="0"/>
              </a:spcAft>
              <a:buClr>
                <a:srgbClr val="C00000"/>
              </a:buClr>
              <a:defRPr/>
            </a:pPr>
            <a:r>
              <a:rPr lang="en-US" sz="1600" b="1" dirty="0" smtClean="0">
                <a:latin typeface="Arial" panose="020B0604020202020204" pitchFamily="34" charset="0"/>
                <a:cs typeface="Arial" panose="020B0604020202020204" pitchFamily="34" charset="0"/>
              </a:rPr>
              <a:t>Challenges</a:t>
            </a:r>
          </a:p>
          <a:p>
            <a:pPr marL="231775" indent="-231775" eaLnBrk="0" hangingPunct="0">
              <a:spcAft>
                <a:spcPts val="0"/>
              </a:spcAft>
              <a:buFont typeface="Wingdings" pitchFamily="2" charset="2"/>
              <a:buChar char="§"/>
              <a:defRPr/>
            </a:pPr>
            <a:r>
              <a:rPr lang="en-US" sz="1400" dirty="0" smtClean="0">
                <a:latin typeface="Arial" pitchFamily="34" charset="0"/>
                <a:cs typeface="Arial" pitchFamily="34" charset="0"/>
              </a:rPr>
              <a:t>Alignment and implementation of multi-jurisdictional</a:t>
            </a:r>
            <a:br>
              <a:rPr lang="en-US" sz="1400" dirty="0" smtClean="0">
                <a:latin typeface="Arial" pitchFamily="34" charset="0"/>
                <a:cs typeface="Arial" pitchFamily="34" charset="0"/>
              </a:rPr>
            </a:br>
            <a:r>
              <a:rPr lang="en-US" sz="1400" dirty="0" smtClean="0">
                <a:latin typeface="Arial" pitchFamily="34" charset="0"/>
                <a:cs typeface="Arial" pitchFamily="34" charset="0"/>
              </a:rPr>
              <a:t>state-federal-local authorities.</a:t>
            </a:r>
            <a:endParaRPr lang="en-US" sz="1400" dirty="0">
              <a:latin typeface="Arial" pitchFamily="34" charset="0"/>
              <a:cs typeface="Arial" pitchFamily="34" charset="0"/>
            </a:endParaRPr>
          </a:p>
          <a:p>
            <a:pPr marL="231775" indent="-231775" eaLnBrk="0" hangingPunct="0">
              <a:spcAft>
                <a:spcPts val="0"/>
              </a:spcAft>
              <a:buFont typeface="Wingdings" pitchFamily="2" charset="2"/>
              <a:buChar char="§"/>
              <a:defRPr/>
            </a:pPr>
            <a:r>
              <a:rPr lang="en-US" sz="1400" dirty="0" smtClean="0">
                <a:latin typeface="Arial" pitchFamily="34" charset="0"/>
                <a:cs typeface="Arial" pitchFamily="34" charset="0"/>
              </a:rPr>
              <a:t>Transformation to integrated, holistic, and resilient FRM approaches.</a:t>
            </a:r>
          </a:p>
          <a:p>
            <a:pPr marL="231775" indent="-231775" eaLnBrk="0" hangingPunct="0">
              <a:spcAft>
                <a:spcPts val="0"/>
              </a:spcAft>
              <a:buFont typeface="Wingdings" pitchFamily="2" charset="2"/>
              <a:buChar char="§"/>
              <a:defRPr/>
            </a:pPr>
            <a:r>
              <a:rPr lang="en-US" sz="1400" dirty="0">
                <a:latin typeface="Arial" pitchFamily="34" charset="0"/>
                <a:cs typeface="Arial" pitchFamily="34" charset="0"/>
              </a:rPr>
              <a:t>Ensure </a:t>
            </a:r>
            <a:r>
              <a:rPr lang="en-US" sz="1400" dirty="0" smtClean="0">
                <a:latin typeface="Arial" pitchFamily="34" charset="0"/>
                <a:cs typeface="Arial" pitchFamily="34" charset="0"/>
              </a:rPr>
              <a:t>the process is fully transparent.</a:t>
            </a:r>
          </a:p>
          <a:p>
            <a:pPr marL="231775" indent="-231775" eaLnBrk="0" hangingPunct="0">
              <a:spcAft>
                <a:spcPts val="0"/>
              </a:spcAft>
              <a:buFont typeface="Wingdings" pitchFamily="2" charset="2"/>
              <a:buChar char="§"/>
              <a:defRPr/>
            </a:pPr>
            <a:r>
              <a:rPr lang="en-US" sz="1400" dirty="0" smtClean="0">
                <a:latin typeface="Arial" pitchFamily="34" charset="0"/>
                <a:cs typeface="Arial" pitchFamily="34" charset="0"/>
              </a:rPr>
              <a:t>Understanding </a:t>
            </a:r>
            <a:r>
              <a:rPr lang="en-US" sz="1400" dirty="0"/>
              <a:t>impacts caused by changes in the river </a:t>
            </a:r>
            <a:r>
              <a:rPr lang="en-US" sz="1400" dirty="0" smtClean="0"/>
              <a:t>system.</a:t>
            </a:r>
            <a:endParaRPr lang="en-US" sz="1400" dirty="0">
              <a:latin typeface="Arial" pitchFamily="34" charset="0"/>
              <a:cs typeface="Arial" pitchFamily="34" charset="0"/>
            </a:endParaRPr>
          </a:p>
          <a:p>
            <a:pPr marL="231775" indent="-231775" eaLnBrk="0" hangingPunct="0">
              <a:spcAft>
                <a:spcPts val="600"/>
              </a:spcAft>
              <a:buClr>
                <a:srgbClr val="C00000"/>
              </a:buClr>
              <a:buFont typeface="Wingdings" pitchFamily="2" charset="2"/>
              <a:buChar char="§"/>
              <a:defRPr/>
            </a:pPr>
            <a:endParaRPr lang="en-US" sz="1500" b="1" dirty="0">
              <a:latin typeface="Arial" pitchFamily="34" charset="0"/>
              <a:cs typeface="Arial" pitchFamily="34" charset="0"/>
            </a:endParaRPr>
          </a:p>
        </p:txBody>
      </p:sp>
      <p:sp>
        <p:nvSpPr>
          <p:cNvPr id="14" name="Rectangle 2"/>
          <p:cNvSpPr txBox="1">
            <a:spLocks noChangeArrowheads="1"/>
          </p:cNvSpPr>
          <p:nvPr/>
        </p:nvSpPr>
        <p:spPr bwMode="auto">
          <a:xfrm>
            <a:off x="230828" y="4616887"/>
            <a:ext cx="6081712" cy="3276600"/>
          </a:xfrm>
          <a:prstGeom prst="rect">
            <a:avLst/>
          </a:prstGeom>
          <a:noFill/>
          <a:ln w="9525">
            <a:noFill/>
            <a:miter lim="800000"/>
            <a:headEnd/>
            <a:tailEnd/>
          </a:ln>
        </p:spPr>
        <p:txBody>
          <a:bodyPr anchor="t" anchorCtr="0"/>
          <a:lstStyle/>
          <a:p>
            <a:pPr marL="231775" indent="-231775" eaLnBrk="0" hangingPunct="0">
              <a:spcAft>
                <a:spcPts val="0"/>
              </a:spcAft>
              <a:buClr>
                <a:srgbClr val="C00000"/>
              </a:buClr>
              <a:defRPr/>
            </a:pPr>
            <a:r>
              <a:rPr lang="en-US" sz="1600" b="1" dirty="0" smtClean="0">
                <a:latin typeface="Arial" panose="020B0604020202020204" pitchFamily="34" charset="0"/>
                <a:cs typeface="Arial" panose="020B0604020202020204" pitchFamily="34" charset="0"/>
              </a:rPr>
              <a:t>Way Ahead</a:t>
            </a:r>
          </a:p>
          <a:p>
            <a:pPr marL="231775" lvl="1" indent="-231775" eaLnBrk="0" hangingPunct="0">
              <a:spcAft>
                <a:spcPts val="0"/>
              </a:spcAft>
              <a:buClr>
                <a:schemeClr val="tx1"/>
              </a:buClr>
              <a:buFont typeface="Wingdings" pitchFamily="2" charset="2"/>
              <a:buChar char="§"/>
              <a:defRPr/>
            </a:pPr>
            <a:r>
              <a:rPr lang="en-US" sz="1400" dirty="0" smtClean="0"/>
              <a:t>UMR Hydraulic Model.</a:t>
            </a:r>
            <a:endParaRPr lang="en-US" sz="1400" dirty="0" smtClean="0">
              <a:latin typeface="Arial" pitchFamily="34" charset="0"/>
              <a:cs typeface="Arial" pitchFamily="34" charset="0"/>
            </a:endParaRPr>
          </a:p>
          <a:p>
            <a:pPr marL="231775" lvl="1" indent="-231775" eaLnBrk="0" hangingPunct="0">
              <a:spcAft>
                <a:spcPts val="0"/>
              </a:spcAft>
              <a:buClr>
                <a:schemeClr val="tx1"/>
              </a:buClr>
              <a:buFont typeface="Wingdings" pitchFamily="2" charset="2"/>
              <a:buChar char="§"/>
              <a:defRPr/>
            </a:pPr>
            <a:r>
              <a:rPr lang="en-US" sz="1400" dirty="0" smtClean="0">
                <a:latin typeface="Arial" pitchFamily="34" charset="0"/>
                <a:cs typeface="Arial" pitchFamily="34" charset="0"/>
              </a:rPr>
              <a:t>Defining the UMR regional FRM challenge:</a:t>
            </a:r>
          </a:p>
          <a:p>
            <a:pPr marL="457200" lvl="2" eaLnBrk="0" hangingPunct="0">
              <a:spcAft>
                <a:spcPts val="0"/>
              </a:spcAft>
              <a:buClr>
                <a:schemeClr val="tx1"/>
              </a:buClr>
              <a:defRPr/>
            </a:pPr>
            <a:r>
              <a:rPr lang="en-US" sz="1400" dirty="0">
                <a:latin typeface="Arial" pitchFamily="34" charset="0"/>
                <a:cs typeface="Arial" pitchFamily="34" charset="0"/>
              </a:rPr>
              <a:t>- Survey levee heights</a:t>
            </a:r>
          </a:p>
          <a:p>
            <a:pPr marL="457200" lvl="2" eaLnBrk="0" hangingPunct="0">
              <a:spcAft>
                <a:spcPts val="0"/>
              </a:spcAft>
              <a:buClr>
                <a:schemeClr val="tx1"/>
              </a:buClr>
              <a:defRPr/>
            </a:pPr>
            <a:r>
              <a:rPr lang="en-US" sz="1400" dirty="0" smtClean="0">
                <a:latin typeface="Arial" pitchFamily="34" charset="0"/>
                <a:cs typeface="Arial" pitchFamily="34" charset="0"/>
              </a:rPr>
              <a:t>- H&amp;H </a:t>
            </a:r>
            <a:r>
              <a:rPr lang="en-US" sz="1400" dirty="0">
                <a:latin typeface="Arial" pitchFamily="34" charset="0"/>
                <a:cs typeface="Arial" pitchFamily="34" charset="0"/>
              </a:rPr>
              <a:t>m</a:t>
            </a:r>
            <a:r>
              <a:rPr lang="en-US" sz="1400" dirty="0" smtClean="0">
                <a:latin typeface="Arial" pitchFamily="34" charset="0"/>
                <a:cs typeface="Arial" pitchFamily="34" charset="0"/>
              </a:rPr>
              <a:t>odel scenarios</a:t>
            </a:r>
          </a:p>
          <a:p>
            <a:pPr marL="231775" lvl="1" indent="-231775" eaLnBrk="0" hangingPunct="0">
              <a:spcAft>
                <a:spcPts val="0"/>
              </a:spcAft>
              <a:buClr>
                <a:schemeClr val="tx1"/>
              </a:buClr>
              <a:buFont typeface="Wingdings" pitchFamily="2" charset="2"/>
              <a:buChar char="§"/>
              <a:defRPr/>
            </a:pPr>
            <a:r>
              <a:rPr lang="en-US" sz="1400" dirty="0" smtClean="0">
                <a:latin typeface="Arial" pitchFamily="34" charset="0"/>
                <a:cs typeface="Arial" pitchFamily="34" charset="0"/>
              </a:rPr>
              <a:t>Execute a collaborative Watershed Study.</a:t>
            </a:r>
          </a:p>
        </p:txBody>
      </p:sp>
      <p:pic>
        <p:nvPicPr>
          <p:cNvPr id="15" name="Picture 14" descr="boundaryMVD4.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932705" y="1238775"/>
            <a:ext cx="1239495" cy="1996240"/>
          </a:xfrm>
          <a:prstGeom prst="rect">
            <a:avLst/>
          </a:prstGeom>
        </p:spPr>
      </p:pic>
      <p:sp>
        <p:nvSpPr>
          <p:cNvPr id="16" name="Rectangle 15"/>
          <p:cNvSpPr/>
          <p:nvPr/>
        </p:nvSpPr>
        <p:spPr>
          <a:xfrm>
            <a:off x="5542305" y="1619775"/>
            <a:ext cx="508000" cy="774700"/>
          </a:xfrm>
          <a:prstGeom prst="rect">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mvs-files\shared\OfficePrivateShares\PA\Upper Mississippi Comp Plan\UMRCP study area.jpg"/>
          <p:cNvPicPr>
            <a:picLocks noChangeAspect="1" noChangeArrowheads="1"/>
          </p:cNvPicPr>
          <p:nvPr/>
        </p:nvPicPr>
        <p:blipFill>
          <a:blip r:embed="rId5" cstate="print"/>
          <a:srcRect/>
          <a:stretch>
            <a:fillRect/>
          </a:stretch>
        </p:blipFill>
        <p:spPr bwMode="auto">
          <a:xfrm>
            <a:off x="6781800" y="1610255"/>
            <a:ext cx="2003574" cy="2220942"/>
          </a:xfrm>
          <a:prstGeom prst="rect">
            <a:avLst/>
          </a:prstGeom>
          <a:noFill/>
          <a:ln w="31750">
            <a:solidFill>
              <a:srgbClr val="CC3300"/>
            </a:solidFill>
          </a:ln>
        </p:spPr>
      </p:pic>
      <p:cxnSp>
        <p:nvCxnSpPr>
          <p:cNvPr id="18" name="Straight Arrow Connector 17"/>
          <p:cNvCxnSpPr>
            <a:stCxn id="16" idx="3"/>
          </p:cNvCxnSpPr>
          <p:nvPr/>
        </p:nvCxnSpPr>
        <p:spPr>
          <a:xfrm>
            <a:off x="6050305" y="2007125"/>
            <a:ext cx="748655" cy="206752"/>
          </a:xfrm>
          <a:prstGeom prst="straightConnector1">
            <a:avLst/>
          </a:prstGeom>
          <a:ln w="41275">
            <a:solidFill>
              <a:srgbClr val="CC33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6531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382000" cy="806451"/>
          </a:xfrm>
        </p:spPr>
        <p:txBody>
          <a:bodyPr/>
          <a:lstStyle/>
          <a:p>
            <a:r>
              <a:rPr lang="en-US" dirty="0" smtClean="0">
                <a:solidFill>
                  <a:schemeClr val="tx1"/>
                </a:solidFill>
              </a:rPr>
              <a:t>Inland Navigation</a:t>
            </a:r>
            <a:endParaRPr lang="en-US" kern="0" dirty="0">
              <a:solidFill>
                <a:schemeClr val="tx1"/>
              </a:solidFill>
            </a:endParaRPr>
          </a:p>
        </p:txBody>
      </p:sp>
      <p:sp>
        <p:nvSpPr>
          <p:cNvPr id="6" name="Content Placeholder 5"/>
          <p:cNvSpPr>
            <a:spLocks noGrp="1"/>
          </p:cNvSpPr>
          <p:nvPr>
            <p:ph idx="1"/>
          </p:nvPr>
        </p:nvSpPr>
        <p:spPr>
          <a:xfrm>
            <a:off x="304800" y="975679"/>
            <a:ext cx="5606147" cy="4718049"/>
          </a:xfrm>
        </p:spPr>
        <p:txBody>
          <a:bodyPr/>
          <a:lstStyle/>
          <a:p>
            <a:pPr marL="130373" indent="-130373" eaLnBrk="0" fontAlgn="auto" hangingPunct="0">
              <a:spcBef>
                <a:spcPts val="0"/>
              </a:spcBef>
              <a:spcAft>
                <a:spcPts val="0"/>
              </a:spcAft>
              <a:buClr>
                <a:schemeClr val="tx1">
                  <a:lumMod val="75000"/>
                  <a:lumOff val="25000"/>
                </a:schemeClr>
              </a:buClr>
              <a:defRPr/>
            </a:pPr>
            <a:r>
              <a:rPr lang="en-US" sz="2000" b="1" dirty="0" smtClean="0">
                <a:solidFill>
                  <a:schemeClr val="tx1"/>
                </a:solidFill>
                <a:ea typeface="+mn-ea"/>
              </a:rPr>
              <a:t>Value to the Nation</a:t>
            </a:r>
          </a:p>
          <a:p>
            <a:pPr marL="126206" indent="-126206" eaLnBrk="0" hangingPunct="0">
              <a:spcAft>
                <a:spcPts val="0"/>
              </a:spcAft>
              <a:buClr>
                <a:schemeClr val="tx1">
                  <a:lumMod val="75000"/>
                  <a:lumOff val="25000"/>
                </a:schemeClr>
              </a:buClr>
              <a:buFont typeface="Wingdings" pitchFamily="2" charset="2"/>
              <a:buChar char="§"/>
              <a:defRPr/>
            </a:pPr>
            <a:r>
              <a:rPr lang="en-US" sz="1400" dirty="0" smtClean="0">
                <a:solidFill>
                  <a:schemeClr val="tx1"/>
                </a:solidFill>
              </a:rPr>
              <a:t>St. Louis District maintains 436 miles of channel and 5 locks/dams.</a:t>
            </a:r>
          </a:p>
          <a:p>
            <a:pPr marL="126206" indent="-126206" eaLnBrk="0" hangingPunct="0">
              <a:spcAft>
                <a:spcPts val="0"/>
              </a:spcAft>
              <a:buClr>
                <a:schemeClr val="tx1">
                  <a:lumMod val="75000"/>
                  <a:lumOff val="25000"/>
                </a:schemeClr>
              </a:buClr>
              <a:buFont typeface="Wingdings" pitchFamily="2" charset="2"/>
              <a:buChar char="§"/>
              <a:defRPr/>
            </a:pPr>
            <a:r>
              <a:rPr lang="en-US" sz="1400" dirty="0" smtClean="0">
                <a:solidFill>
                  <a:schemeClr val="tx1"/>
                </a:solidFill>
              </a:rPr>
              <a:t>Port of St. Louis, 3</a:t>
            </a:r>
            <a:r>
              <a:rPr lang="en-US" sz="1400" baseline="30000" dirty="0" smtClean="0">
                <a:solidFill>
                  <a:schemeClr val="tx1"/>
                </a:solidFill>
              </a:rPr>
              <a:t>rd</a:t>
            </a:r>
            <a:r>
              <a:rPr lang="en-US" sz="1400" dirty="0" smtClean="0">
                <a:solidFill>
                  <a:schemeClr val="tx1"/>
                </a:solidFill>
              </a:rPr>
              <a:t> largest port on the inland </a:t>
            </a:r>
          </a:p>
          <a:p>
            <a:pPr marL="126206" indent="-126206" eaLnBrk="0" hangingPunct="0">
              <a:spcBef>
                <a:spcPts val="0"/>
              </a:spcBef>
              <a:spcAft>
                <a:spcPts val="0"/>
              </a:spcAft>
              <a:buClr>
                <a:schemeClr val="tx1">
                  <a:lumMod val="75000"/>
                  <a:lumOff val="25000"/>
                </a:schemeClr>
              </a:buClr>
              <a:buFont typeface="Wingdings" pitchFamily="2" charset="2"/>
              <a:buChar char="§"/>
              <a:defRPr/>
            </a:pPr>
            <a:r>
              <a:rPr lang="en-US" sz="1400" dirty="0">
                <a:solidFill>
                  <a:schemeClr val="tx1"/>
                </a:solidFill>
              </a:rPr>
              <a:t>In FY17 </a:t>
            </a:r>
            <a:r>
              <a:rPr lang="en-US" sz="1400" dirty="0" smtClean="0">
                <a:solidFill>
                  <a:schemeClr val="tx1"/>
                </a:solidFill>
              </a:rPr>
              <a:t>105M </a:t>
            </a:r>
            <a:r>
              <a:rPr lang="en-US" sz="1400" dirty="0">
                <a:solidFill>
                  <a:schemeClr val="tx1"/>
                </a:solidFill>
              </a:rPr>
              <a:t>tons of commodities moved through St. </a:t>
            </a:r>
            <a:r>
              <a:rPr lang="en-US" sz="1400" dirty="0" smtClean="0">
                <a:solidFill>
                  <a:schemeClr val="tx1"/>
                </a:solidFill>
              </a:rPr>
              <a:t>Louis</a:t>
            </a:r>
          </a:p>
          <a:p>
            <a:pPr marL="126206" indent="-126206" eaLnBrk="0" hangingPunct="0">
              <a:spcBef>
                <a:spcPts val="0"/>
              </a:spcBef>
              <a:spcAft>
                <a:spcPts val="0"/>
              </a:spcAft>
              <a:buClr>
                <a:schemeClr val="tx1">
                  <a:lumMod val="75000"/>
                  <a:lumOff val="25000"/>
                </a:schemeClr>
              </a:buClr>
              <a:buFont typeface="Wingdings" pitchFamily="2" charset="2"/>
              <a:buChar char="§"/>
              <a:defRPr/>
            </a:pPr>
            <a:r>
              <a:rPr lang="en-US" sz="1400" dirty="0" smtClean="0">
                <a:solidFill>
                  <a:schemeClr val="tx1"/>
                </a:solidFill>
              </a:rPr>
              <a:t>Economic transportation cost savings of more than $1B.</a:t>
            </a:r>
          </a:p>
          <a:p>
            <a:pPr marL="126206" indent="-126206" eaLnBrk="0" hangingPunct="0">
              <a:spcBef>
                <a:spcPts val="600"/>
              </a:spcBef>
              <a:spcAft>
                <a:spcPts val="600"/>
              </a:spcAft>
              <a:buClr>
                <a:schemeClr val="tx1">
                  <a:lumMod val="75000"/>
                  <a:lumOff val="25000"/>
                </a:schemeClr>
              </a:buClr>
              <a:buFont typeface="Wingdings" pitchFamily="2" charset="2"/>
              <a:buChar char="§"/>
              <a:defRPr/>
            </a:pPr>
            <a:endParaRPr lang="en-US" sz="1400" dirty="0" smtClean="0">
              <a:solidFill>
                <a:schemeClr val="tx1"/>
              </a:solidFill>
            </a:endParaRPr>
          </a:p>
          <a:p>
            <a:pPr marL="130373" indent="-130373" eaLnBrk="0" fontAlgn="auto" hangingPunct="0">
              <a:spcBef>
                <a:spcPts val="0"/>
              </a:spcBef>
              <a:spcAft>
                <a:spcPts val="0"/>
              </a:spcAft>
              <a:buClr>
                <a:schemeClr val="tx1">
                  <a:lumMod val="75000"/>
                  <a:lumOff val="25000"/>
                </a:schemeClr>
              </a:buClr>
              <a:defRPr/>
            </a:pPr>
            <a:r>
              <a:rPr lang="en-US" sz="2000" b="1" dirty="0" smtClean="0">
                <a:solidFill>
                  <a:schemeClr val="tx1"/>
                </a:solidFill>
              </a:rPr>
              <a:t>Challenge</a:t>
            </a:r>
          </a:p>
          <a:p>
            <a:pPr marL="126206" indent="-126206" eaLnBrk="0" hangingPunct="0">
              <a:spcAft>
                <a:spcPts val="600"/>
              </a:spcAft>
              <a:buClr>
                <a:schemeClr val="tx1">
                  <a:lumMod val="75000"/>
                  <a:lumOff val="25000"/>
                </a:schemeClr>
              </a:buClr>
              <a:buFont typeface="Wingdings" pitchFamily="2" charset="2"/>
              <a:buChar char="§"/>
              <a:defRPr/>
            </a:pPr>
            <a:r>
              <a:rPr lang="en-US" sz="1400" dirty="0" smtClean="0">
                <a:solidFill>
                  <a:schemeClr val="tx1"/>
                </a:solidFill>
              </a:rPr>
              <a:t>Constrained </a:t>
            </a:r>
            <a:r>
              <a:rPr lang="en-US" sz="1400" dirty="0">
                <a:solidFill>
                  <a:schemeClr val="tx1"/>
                </a:solidFill>
              </a:rPr>
              <a:t>federal resources to </a:t>
            </a:r>
            <a:r>
              <a:rPr lang="en-US" sz="1400" dirty="0" smtClean="0">
                <a:solidFill>
                  <a:schemeClr val="tx1"/>
                </a:solidFill>
              </a:rPr>
              <a:t>maintain </a:t>
            </a:r>
            <a:r>
              <a:rPr lang="en-US" sz="1400" dirty="0">
                <a:solidFill>
                  <a:schemeClr val="tx1"/>
                </a:solidFill>
              </a:rPr>
              <a:t>reliability </a:t>
            </a:r>
            <a:r>
              <a:rPr lang="en-US" sz="1400" dirty="0" smtClean="0">
                <a:solidFill>
                  <a:schemeClr val="tx1"/>
                </a:solidFill>
              </a:rPr>
              <a:t>in an aging system </a:t>
            </a:r>
            <a:r>
              <a:rPr lang="en-US" sz="1400" dirty="0">
                <a:solidFill>
                  <a:schemeClr val="tx1"/>
                </a:solidFill>
              </a:rPr>
              <a:t>resulting in continued deterioration and </a:t>
            </a:r>
            <a:r>
              <a:rPr lang="en-US" sz="1400" dirty="0" smtClean="0">
                <a:solidFill>
                  <a:schemeClr val="tx1"/>
                </a:solidFill>
              </a:rPr>
              <a:t>costly unscheduled </a:t>
            </a:r>
            <a:r>
              <a:rPr lang="en-US" sz="1400" dirty="0">
                <a:solidFill>
                  <a:schemeClr val="tx1"/>
                </a:solidFill>
              </a:rPr>
              <a:t>navigation closures.</a:t>
            </a:r>
            <a:r>
              <a:rPr lang="en-US" sz="1200" dirty="0">
                <a:solidFill>
                  <a:schemeClr val="tx1"/>
                </a:solidFill>
              </a:rPr>
              <a:t>   </a:t>
            </a:r>
            <a:endParaRPr lang="en-US" sz="1200" dirty="0" smtClean="0">
              <a:solidFill>
                <a:schemeClr val="tx1"/>
              </a:solidFill>
            </a:endParaRPr>
          </a:p>
          <a:p>
            <a:pPr eaLnBrk="0" hangingPunct="0">
              <a:spcAft>
                <a:spcPts val="600"/>
              </a:spcAft>
              <a:buClr>
                <a:schemeClr val="tx1">
                  <a:lumMod val="75000"/>
                  <a:lumOff val="25000"/>
                </a:schemeClr>
              </a:buClr>
              <a:defRPr/>
            </a:pPr>
            <a:r>
              <a:rPr lang="en-US" sz="1200" dirty="0" smtClean="0">
                <a:solidFill>
                  <a:schemeClr val="tx1"/>
                </a:solidFill>
              </a:rPr>
              <a:t> </a:t>
            </a:r>
            <a:endParaRPr lang="en-US" sz="1200" dirty="0">
              <a:solidFill>
                <a:schemeClr val="tx1"/>
              </a:solidFill>
            </a:endParaRPr>
          </a:p>
          <a:p>
            <a:pPr marL="128588" indent="-128588" eaLnBrk="0" fontAlgn="auto" hangingPunct="0">
              <a:spcBef>
                <a:spcPts val="0"/>
              </a:spcBef>
              <a:spcAft>
                <a:spcPts val="0"/>
              </a:spcAft>
              <a:buClr>
                <a:schemeClr val="tx1">
                  <a:lumMod val="75000"/>
                  <a:lumOff val="25000"/>
                </a:schemeClr>
              </a:buClr>
              <a:defRPr/>
            </a:pPr>
            <a:r>
              <a:rPr lang="en-US" sz="2000" b="1" dirty="0" smtClean="0">
                <a:solidFill>
                  <a:schemeClr val="tx1"/>
                </a:solidFill>
              </a:rPr>
              <a:t>Way Ahead</a:t>
            </a:r>
          </a:p>
          <a:p>
            <a:pPr marL="128588" indent="-128588" eaLnBrk="0" fontAlgn="auto" hangingPunct="0">
              <a:spcBef>
                <a:spcPts val="0"/>
              </a:spcBef>
              <a:spcAft>
                <a:spcPts val="0"/>
              </a:spcAft>
              <a:buClr>
                <a:schemeClr val="tx1">
                  <a:lumMod val="75000"/>
                  <a:lumOff val="25000"/>
                </a:schemeClr>
              </a:buClr>
              <a:buFont typeface="Wingdings" pitchFamily="2" charset="2"/>
              <a:buChar char="§"/>
              <a:defRPr/>
            </a:pPr>
            <a:r>
              <a:rPr lang="en-US" sz="1400" dirty="0" smtClean="0">
                <a:solidFill>
                  <a:schemeClr val="tx1"/>
                </a:solidFill>
                <a:ea typeface="+mn-ea"/>
              </a:rPr>
              <a:t>Maintain comprehensive </a:t>
            </a:r>
            <a:r>
              <a:rPr lang="en-US" sz="1400" dirty="0">
                <a:solidFill>
                  <a:schemeClr val="tx1"/>
                </a:solidFill>
                <a:ea typeface="+mn-ea"/>
              </a:rPr>
              <a:t>inventory of high risk </a:t>
            </a:r>
            <a:r>
              <a:rPr lang="en-US" sz="1400" dirty="0" smtClean="0">
                <a:solidFill>
                  <a:schemeClr val="tx1"/>
                </a:solidFill>
                <a:ea typeface="+mn-ea"/>
              </a:rPr>
              <a:t>infrastructure.</a:t>
            </a:r>
            <a:endParaRPr lang="en-US" sz="1400" dirty="0" smtClean="0">
              <a:solidFill>
                <a:schemeClr val="tx1"/>
              </a:solidFill>
            </a:endParaRPr>
          </a:p>
          <a:p>
            <a:pPr marL="128588" indent="-128588" eaLnBrk="0" fontAlgn="auto" hangingPunct="0">
              <a:spcBef>
                <a:spcPts val="0"/>
              </a:spcBef>
              <a:spcAft>
                <a:spcPts val="0"/>
              </a:spcAft>
              <a:buClr>
                <a:schemeClr val="tx1">
                  <a:lumMod val="75000"/>
                  <a:lumOff val="25000"/>
                </a:schemeClr>
              </a:buClr>
              <a:buFont typeface="Wingdings" pitchFamily="2" charset="2"/>
              <a:buChar char="§"/>
              <a:defRPr/>
            </a:pPr>
            <a:r>
              <a:rPr lang="en-US" sz="1400" dirty="0" smtClean="0">
                <a:solidFill>
                  <a:schemeClr val="tx1"/>
                </a:solidFill>
                <a:ea typeface="+mn-ea"/>
              </a:rPr>
              <a:t>Adequate/Equitable/Defendable “Baseline” funding stream.</a:t>
            </a:r>
          </a:p>
          <a:p>
            <a:pPr marL="128588" indent="-128588" eaLnBrk="0" fontAlgn="auto" hangingPunct="0">
              <a:spcBef>
                <a:spcPts val="0"/>
              </a:spcBef>
              <a:spcAft>
                <a:spcPts val="0"/>
              </a:spcAft>
              <a:buClr>
                <a:schemeClr val="tx1">
                  <a:lumMod val="75000"/>
                  <a:lumOff val="25000"/>
                </a:schemeClr>
              </a:buClr>
              <a:buFont typeface="Wingdings" pitchFamily="2" charset="2"/>
              <a:buChar char="§"/>
              <a:defRPr/>
            </a:pPr>
            <a:r>
              <a:rPr lang="en-US" sz="1400" dirty="0">
                <a:solidFill>
                  <a:schemeClr val="tx1"/>
                </a:solidFill>
              </a:rPr>
              <a:t>Major </a:t>
            </a:r>
            <a:r>
              <a:rPr lang="en-US" sz="1400" dirty="0" smtClean="0">
                <a:solidFill>
                  <a:schemeClr val="tx1"/>
                </a:solidFill>
              </a:rPr>
              <a:t>Rehabilitation/Major Maintenance </a:t>
            </a:r>
            <a:r>
              <a:rPr lang="en-US" sz="1400" b="1" spc="-40" dirty="0" smtClean="0">
                <a:solidFill>
                  <a:schemeClr val="tx1"/>
                </a:solidFill>
                <a:latin typeface="Times New Roman" panose="02020603050405020304" pitchFamily="18" charset="0"/>
                <a:cs typeface="Times New Roman" pitchFamily="18" charset="0"/>
              </a:rPr>
              <a:t>–– </a:t>
            </a:r>
            <a:r>
              <a:rPr lang="en-US" sz="1400" dirty="0" smtClean="0">
                <a:solidFill>
                  <a:schemeClr val="tx1"/>
                </a:solidFill>
              </a:rPr>
              <a:t>recapitalization </a:t>
            </a:r>
            <a:r>
              <a:rPr lang="en-US" sz="1400" dirty="0">
                <a:solidFill>
                  <a:schemeClr val="tx1"/>
                </a:solidFill>
              </a:rPr>
              <a:t>of reliability and </a:t>
            </a:r>
            <a:r>
              <a:rPr lang="en-US" sz="1400" dirty="0" smtClean="0">
                <a:solidFill>
                  <a:schemeClr val="tx1"/>
                </a:solidFill>
              </a:rPr>
              <a:t>resiliency.</a:t>
            </a:r>
          </a:p>
          <a:p>
            <a:pPr marL="128588" indent="-128588" eaLnBrk="0" fontAlgn="auto" hangingPunct="0">
              <a:spcBef>
                <a:spcPts val="0"/>
              </a:spcBef>
              <a:spcAft>
                <a:spcPts val="0"/>
              </a:spcAft>
              <a:buClr>
                <a:schemeClr val="tx1">
                  <a:lumMod val="75000"/>
                  <a:lumOff val="25000"/>
                </a:schemeClr>
              </a:buClr>
              <a:buFont typeface="Wingdings" pitchFamily="2" charset="2"/>
              <a:buChar char="§"/>
              <a:defRPr/>
            </a:pPr>
            <a:r>
              <a:rPr lang="en-US" sz="1400" dirty="0" smtClean="0">
                <a:solidFill>
                  <a:schemeClr val="tx1"/>
                </a:solidFill>
              </a:rPr>
              <a:t>NESP</a:t>
            </a:r>
            <a:r>
              <a:rPr lang="en-US" sz="1400" b="1" spc="-40" dirty="0" smtClean="0">
                <a:solidFill>
                  <a:schemeClr val="tx1"/>
                </a:solidFill>
                <a:latin typeface="Times New Roman" panose="02020603050405020304" pitchFamily="18" charset="0"/>
                <a:cs typeface="Times New Roman" pitchFamily="18" charset="0"/>
              </a:rPr>
              <a:t>–– </a:t>
            </a:r>
            <a:r>
              <a:rPr lang="en-US" sz="1400" dirty="0" smtClean="0">
                <a:solidFill>
                  <a:schemeClr val="tx1"/>
                </a:solidFill>
              </a:rPr>
              <a:t>long term sustainability </a:t>
            </a:r>
            <a:r>
              <a:rPr lang="en-US" sz="1400" dirty="0">
                <a:solidFill>
                  <a:schemeClr val="tx1"/>
                </a:solidFill>
              </a:rPr>
              <a:t>of the navigation and </a:t>
            </a:r>
            <a:r>
              <a:rPr lang="en-US" sz="1400" dirty="0" smtClean="0">
                <a:solidFill>
                  <a:schemeClr val="tx1"/>
                </a:solidFill>
              </a:rPr>
              <a:t>ecosystem.</a:t>
            </a:r>
            <a:endParaRPr lang="en-US" sz="1400" dirty="0">
              <a:solidFill>
                <a:schemeClr val="tx1"/>
              </a:solidFill>
              <a:ea typeface="+mn-ea"/>
            </a:endParaRPr>
          </a:p>
          <a:p>
            <a:pPr marL="128588" indent="-128588" eaLnBrk="0" fontAlgn="auto" hangingPunct="0">
              <a:spcBef>
                <a:spcPts val="0"/>
              </a:spcBef>
              <a:spcAft>
                <a:spcPts val="450"/>
              </a:spcAft>
              <a:buClr>
                <a:schemeClr val="tx1">
                  <a:lumMod val="75000"/>
                  <a:lumOff val="25000"/>
                </a:schemeClr>
              </a:buClr>
              <a:buFont typeface="Wingdings" pitchFamily="2" charset="2"/>
              <a:buChar char="§"/>
              <a:defRPr/>
            </a:pPr>
            <a:r>
              <a:rPr lang="en-US" sz="1400" dirty="0" smtClean="0">
                <a:solidFill>
                  <a:schemeClr val="tx1"/>
                </a:solidFill>
                <a:ea typeface="+mn-ea"/>
              </a:rPr>
              <a:t>Informed </a:t>
            </a:r>
            <a:r>
              <a:rPr lang="en-US" sz="1400" dirty="0">
                <a:solidFill>
                  <a:schemeClr val="tx1"/>
                </a:solidFill>
                <a:ea typeface="+mn-ea"/>
              </a:rPr>
              <a:t>funding priorities based </a:t>
            </a:r>
            <a:r>
              <a:rPr lang="en-US" sz="1400" dirty="0" smtClean="0">
                <a:solidFill>
                  <a:schemeClr val="tx1"/>
                </a:solidFill>
                <a:ea typeface="+mn-ea"/>
              </a:rPr>
              <a:t>on system risk. </a:t>
            </a:r>
            <a:endParaRPr lang="en-US" sz="1400" dirty="0">
              <a:solidFill>
                <a:schemeClr val="tx1"/>
              </a:solidFill>
              <a:ea typeface="+mn-ea"/>
            </a:endParaRPr>
          </a:p>
          <a:p>
            <a:pPr marL="126206" indent="-126206" eaLnBrk="0" fontAlgn="auto" hangingPunct="0">
              <a:spcBef>
                <a:spcPts val="0"/>
              </a:spcBef>
              <a:spcAft>
                <a:spcPts val="900"/>
              </a:spcAft>
              <a:buClr>
                <a:schemeClr val="tx1">
                  <a:lumMod val="75000"/>
                  <a:lumOff val="25000"/>
                </a:schemeClr>
              </a:buClr>
              <a:buFont typeface="Wingdings" pitchFamily="2" charset="2"/>
              <a:buChar char="§"/>
              <a:defRPr/>
            </a:pPr>
            <a:endParaRPr lang="en-US" sz="1050" dirty="0">
              <a:ea typeface="+mn-ea"/>
            </a:endParaRPr>
          </a:p>
          <a:p>
            <a:pPr marL="0" indent="0" fontAlgn="auto">
              <a:spcBef>
                <a:spcPts val="0"/>
              </a:spcBef>
              <a:spcAft>
                <a:spcPts val="450"/>
              </a:spcAft>
              <a:buClr>
                <a:srgbClr val="C00000"/>
              </a:buClr>
            </a:pPr>
            <a:r>
              <a:rPr lang="en-US" sz="900" dirty="0">
                <a:solidFill>
                  <a:schemeClr val="tx1"/>
                </a:solidFill>
                <a:ea typeface="+mn-ea"/>
              </a:rPr>
              <a:t>.</a:t>
            </a:r>
          </a:p>
          <a:p>
            <a:pPr marL="0" indent="0"/>
            <a:endParaRPr lang="en-US" sz="900" dirty="0">
              <a:solidFill>
                <a:schemeClr val="tx1"/>
              </a:solidFill>
            </a:endParaRPr>
          </a:p>
        </p:txBody>
      </p:sp>
      <p:grpSp>
        <p:nvGrpSpPr>
          <p:cNvPr id="5" name="Group 4"/>
          <p:cNvGrpSpPr/>
          <p:nvPr/>
        </p:nvGrpSpPr>
        <p:grpSpPr>
          <a:xfrm>
            <a:off x="5995253" y="1464420"/>
            <a:ext cx="2767747" cy="2345578"/>
            <a:chOff x="5562600" y="1464422"/>
            <a:chExt cx="2767747" cy="2345578"/>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96"/>
            <a:stretch/>
          </p:blipFill>
          <p:spPr>
            <a:xfrm>
              <a:off x="5562600" y="1464422"/>
              <a:ext cx="2767747" cy="1927802"/>
            </a:xfrm>
            <a:prstGeom prst="rect">
              <a:avLst/>
            </a:prstGeom>
          </p:spPr>
        </p:pic>
        <p:sp>
          <p:nvSpPr>
            <p:cNvPr id="16" name="TextBox 15"/>
            <p:cNvSpPr txBox="1"/>
            <p:nvPr/>
          </p:nvSpPr>
          <p:spPr>
            <a:xfrm>
              <a:off x="5562600" y="3394502"/>
              <a:ext cx="2767747" cy="415498"/>
            </a:xfrm>
            <a:prstGeom prst="rect">
              <a:avLst/>
            </a:prstGeom>
            <a:noFill/>
          </p:spPr>
          <p:txBody>
            <a:bodyPr wrap="square" rtlCol="0">
              <a:spAutoFit/>
            </a:bodyPr>
            <a:lstStyle/>
            <a:p>
              <a:pPr algn="ctr"/>
              <a:r>
                <a:rPr lang="en-US" sz="1050" i="1" dirty="0" smtClean="0"/>
                <a:t>Mel Price Locks and Dam</a:t>
              </a:r>
            </a:p>
            <a:p>
              <a:pPr algn="ctr"/>
              <a:r>
                <a:rPr lang="en-US" sz="1050" i="1" dirty="0" smtClean="0"/>
                <a:t>Alton, IL </a:t>
              </a:r>
              <a:endParaRPr lang="en-US" sz="1050" i="1" dirty="0"/>
            </a:p>
          </p:txBody>
        </p:sp>
      </p:grpSp>
      <p:grpSp>
        <p:nvGrpSpPr>
          <p:cNvPr id="2" name="Group 1"/>
          <p:cNvGrpSpPr/>
          <p:nvPr/>
        </p:nvGrpSpPr>
        <p:grpSpPr>
          <a:xfrm>
            <a:off x="5910947" y="3853544"/>
            <a:ext cx="2971800" cy="2013856"/>
            <a:chOff x="5910947" y="3810000"/>
            <a:chExt cx="2971800" cy="2013856"/>
          </a:xfrm>
        </p:grpSpPr>
        <p:sp>
          <p:nvSpPr>
            <p:cNvPr id="13" name="TextBox 12"/>
            <p:cNvSpPr txBox="1"/>
            <p:nvPr/>
          </p:nvSpPr>
          <p:spPr>
            <a:xfrm>
              <a:off x="5910947" y="5569940"/>
              <a:ext cx="2971800" cy="253916"/>
            </a:xfrm>
            <a:prstGeom prst="rect">
              <a:avLst/>
            </a:prstGeom>
            <a:noFill/>
          </p:spPr>
          <p:txBody>
            <a:bodyPr wrap="square" rtlCol="0">
              <a:spAutoFit/>
            </a:bodyPr>
            <a:lstStyle/>
            <a:p>
              <a:pPr algn="ctr"/>
              <a:r>
                <a:rPr lang="en-US" sz="1050" i="1" dirty="0" smtClean="0"/>
                <a:t>Miter gate </a:t>
              </a:r>
              <a:r>
                <a:rPr lang="en-US" sz="1050" i="1" dirty="0"/>
                <a:t>r</a:t>
              </a:r>
              <a:r>
                <a:rPr lang="en-US" sz="1050" i="1" dirty="0" smtClean="0"/>
                <a:t>epairs </a:t>
              </a:r>
              <a:r>
                <a:rPr lang="en-US" sz="1050" i="1" dirty="0"/>
                <a:t>-</a:t>
              </a:r>
              <a:r>
                <a:rPr lang="en-US" sz="1050" i="1" dirty="0" smtClean="0"/>
                <a:t> Locks 27, Granite City. IL </a:t>
              </a:r>
              <a:endParaRPr lang="en-US" sz="1050" i="1" dirty="0"/>
            </a:p>
          </p:txBody>
        </p:sp>
        <p:pic>
          <p:nvPicPr>
            <p:cNvPr id="11" name="Picture 3" descr="C:\Users\b3eddas9\AppData\Local\Microsoft\Windows\Temporary Internet Files\Content.Outlook\NA72VO2Y\IMG_6323.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019800" y="3810000"/>
              <a:ext cx="2743200" cy="1752600"/>
            </a:xfrm>
            <a:prstGeom prst="rect">
              <a:avLst/>
            </a:prstGeom>
            <a:noFill/>
            <a:ln w="28575">
              <a:noFill/>
            </a:ln>
          </p:spPr>
        </p:pic>
      </p:grpSp>
    </p:spTree>
    <p:extLst>
      <p:ext uri="{BB962C8B-B14F-4D97-AF65-F5344CB8AC3E}">
        <p14:creationId xmlns:p14="http://schemas.microsoft.com/office/powerpoint/2010/main" val="1824511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3285" y="145143"/>
            <a:ext cx="8853017" cy="736753"/>
          </a:xfrm>
          <a:prstGeom prst="rect">
            <a:avLst/>
          </a:prstGeom>
          <a:noFill/>
          <a:ln w="9525">
            <a:noFill/>
            <a:miter lim="800000"/>
            <a:headEnd/>
            <a:tailEnd/>
          </a:ln>
        </p:spPr>
        <p:txBody>
          <a:bodyPr anchor="ctr"/>
          <a:lstStyle/>
          <a:p>
            <a:pPr algn="ctr">
              <a:defRPr/>
            </a:pPr>
            <a:endParaRPr lang="en-US" sz="2800" b="1" dirty="0">
              <a:solidFill>
                <a:srgbClr val="000000"/>
              </a:solidFill>
              <a:cs typeface="Arial" charset="0"/>
            </a:endParaRPr>
          </a:p>
        </p:txBody>
      </p:sp>
      <p:sp>
        <p:nvSpPr>
          <p:cNvPr id="23" name="TextBox 22"/>
          <p:cNvSpPr txBox="1"/>
          <p:nvPr/>
        </p:nvSpPr>
        <p:spPr>
          <a:xfrm>
            <a:off x="2850172" y="887005"/>
            <a:ext cx="3479241"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Dredging</a:t>
            </a:r>
            <a:endParaRPr lang="en-US" sz="2000" b="1"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a:ext>
            </a:extLst>
          </a:blip>
          <a:srcRect l="-558" r="2442" b="26219"/>
          <a:stretch/>
        </p:blipFill>
        <p:spPr>
          <a:xfrm>
            <a:off x="304800" y="1003605"/>
            <a:ext cx="2438400" cy="1358595"/>
          </a:xfrm>
          <a:prstGeom prst="rect">
            <a:avLst/>
          </a:prstGeom>
          <a:ln w="3175">
            <a:solidFill>
              <a:schemeClr val="tx1"/>
            </a:solidFill>
          </a:ln>
        </p:spPr>
      </p:pic>
      <p:sp>
        <p:nvSpPr>
          <p:cNvPr id="34" name="TextBox 33"/>
          <p:cNvSpPr txBox="1"/>
          <p:nvPr/>
        </p:nvSpPr>
        <p:spPr>
          <a:xfrm>
            <a:off x="2756263" y="1295400"/>
            <a:ext cx="6134465" cy="1166117"/>
          </a:xfrm>
          <a:prstGeom prst="rect">
            <a:avLst/>
          </a:prstGeom>
          <a:noFill/>
        </p:spPr>
        <p:txBody>
          <a:bodyPr wrap="square" rtlCol="0">
            <a:noAutofit/>
          </a:bodyPr>
          <a:lstStyle/>
          <a:p>
            <a:r>
              <a:rPr lang="en-US" sz="1400" dirty="0" smtClean="0"/>
              <a:t>Our Dredge </a:t>
            </a:r>
            <a:r>
              <a:rPr lang="en-US" sz="1400" dirty="0"/>
              <a:t>programing, particularly on the open river, </a:t>
            </a:r>
            <a:r>
              <a:rPr lang="en-US" sz="1400" dirty="0" smtClean="0"/>
              <a:t>is difficult to predict with changing river conditions. Annually we plan </a:t>
            </a:r>
            <a:r>
              <a:rPr lang="en-US" sz="1400" dirty="0"/>
              <a:t>to dredge </a:t>
            </a:r>
            <a:r>
              <a:rPr lang="en-US" sz="1400" dirty="0" smtClean="0"/>
              <a:t>3-5M </a:t>
            </a:r>
            <a:r>
              <a:rPr lang="en-US" sz="1400" dirty="0"/>
              <a:t>cubic yards </a:t>
            </a:r>
            <a:r>
              <a:rPr lang="en-US" sz="1400" dirty="0" smtClean="0"/>
              <a:t>as a normal dredge </a:t>
            </a:r>
            <a:r>
              <a:rPr lang="en-US" sz="1400" dirty="0"/>
              <a:t>season July through December. </a:t>
            </a:r>
            <a:r>
              <a:rPr lang="en-US" sz="1400" dirty="0" smtClean="0"/>
              <a:t>Last dredge season we moved 3.8M cubic yards at a total cost of $17.8M</a:t>
            </a:r>
            <a:endParaRPr lang="en-US" sz="1400" dirty="0"/>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6042" y="2514600"/>
            <a:ext cx="2674687" cy="1620988"/>
          </a:xfrm>
          <a:prstGeom prst="rect">
            <a:avLst/>
          </a:prstGeom>
          <a:ln w="3175">
            <a:solidFill>
              <a:schemeClr val="tx1"/>
            </a:solidFill>
          </a:ln>
        </p:spPr>
      </p:pic>
      <p:sp>
        <p:nvSpPr>
          <p:cNvPr id="36" name="TextBox 35"/>
          <p:cNvSpPr txBox="1"/>
          <p:nvPr/>
        </p:nvSpPr>
        <p:spPr>
          <a:xfrm>
            <a:off x="228600" y="2502229"/>
            <a:ext cx="4038600" cy="338554"/>
          </a:xfrm>
          <a:prstGeom prst="rect">
            <a:avLst/>
          </a:prstGeom>
          <a:noFill/>
        </p:spPr>
        <p:txBody>
          <a:bodyPr wrap="square" rtlCol="0">
            <a:spAutoFit/>
          </a:bodyPr>
          <a:lstStyle/>
          <a:p>
            <a:pPr>
              <a:lnSpc>
                <a:spcPct val="80000"/>
              </a:lnSpc>
            </a:pPr>
            <a:r>
              <a:rPr lang="en-US" sz="2000" b="1" dirty="0">
                <a:latin typeface="Arial" panose="020B0604020202020204" pitchFamily="34" charset="0"/>
                <a:cs typeface="Arial" panose="020B0604020202020204" pitchFamily="34" charset="0"/>
              </a:rPr>
              <a:t>Regulating Works</a:t>
            </a:r>
          </a:p>
        </p:txBody>
      </p:sp>
      <p:sp>
        <p:nvSpPr>
          <p:cNvPr id="37" name="TextBox 36"/>
          <p:cNvSpPr txBox="1"/>
          <p:nvPr/>
        </p:nvSpPr>
        <p:spPr>
          <a:xfrm>
            <a:off x="265165" y="2819400"/>
            <a:ext cx="5950877" cy="1345474"/>
          </a:xfrm>
          <a:prstGeom prst="rect">
            <a:avLst/>
          </a:prstGeom>
          <a:noFill/>
        </p:spPr>
        <p:txBody>
          <a:bodyPr wrap="square" rtlCol="0">
            <a:noAutofit/>
          </a:bodyPr>
          <a:lstStyle/>
          <a:p>
            <a:r>
              <a:rPr lang="en-US" sz="1400" dirty="0" smtClean="0"/>
              <a:t>River Training Structures use </a:t>
            </a:r>
            <a:r>
              <a:rPr lang="en-US" sz="1400" dirty="0"/>
              <a:t>the energy of the water to predictably move </a:t>
            </a:r>
            <a:r>
              <a:rPr lang="en-US" sz="1400" dirty="0" smtClean="0"/>
              <a:t>sediment, with </a:t>
            </a:r>
            <a:r>
              <a:rPr lang="en-US" sz="1400" dirty="0"/>
              <a:t>a high benefit to cost </a:t>
            </a:r>
            <a:r>
              <a:rPr lang="en-US" sz="1400" dirty="0" smtClean="0"/>
              <a:t>ratio thru reduction of dredging. </a:t>
            </a:r>
          </a:p>
          <a:p>
            <a:pPr marL="171450" indent="-171450">
              <a:buFont typeface="Arial" panose="020B0604020202020204" pitchFamily="34" charset="0"/>
              <a:buChar char="•"/>
            </a:pPr>
            <a:r>
              <a:rPr lang="en-US" sz="1400" dirty="0" smtClean="0"/>
              <a:t>Continue </a:t>
            </a:r>
            <a:r>
              <a:rPr lang="en-US" sz="1400" dirty="0"/>
              <a:t>with construction on contracts awarded in late FY16, Dogtooth Bend Phase 6 and Grand Tower Phase 5.</a:t>
            </a:r>
          </a:p>
          <a:p>
            <a:pPr marL="171450" indent="-171450">
              <a:buFont typeface="Arial" panose="020B0604020202020204" pitchFamily="34" charset="0"/>
              <a:buChar char="•"/>
            </a:pPr>
            <a:r>
              <a:rPr lang="en-US" sz="1400" dirty="0" smtClean="0"/>
              <a:t>Supplemental </a:t>
            </a:r>
            <a:r>
              <a:rPr lang="en-US" sz="1400" dirty="0"/>
              <a:t>Environmental Impact Statement finalized August </a:t>
            </a:r>
            <a:r>
              <a:rPr lang="en-US" sz="1400" dirty="0" smtClean="0"/>
              <a:t>2017, Record of Decision signed</a:t>
            </a:r>
            <a:endParaRPr lang="en-US" sz="1400" dirty="0"/>
          </a:p>
          <a:p>
            <a:pPr marL="171450" indent="-171450">
              <a:buFont typeface="Arial" panose="020B0604020202020204" pitchFamily="34" charset="0"/>
              <a:buChar char="•"/>
            </a:pPr>
            <a:r>
              <a:rPr lang="en-US" sz="1400" dirty="0" smtClean="0"/>
              <a:t>Rock </a:t>
            </a:r>
            <a:r>
              <a:rPr lang="en-US" sz="1400" dirty="0"/>
              <a:t>removal </a:t>
            </a:r>
            <a:r>
              <a:rPr lang="en-US" sz="1400" dirty="0" smtClean="0"/>
              <a:t>began 25 Sep. </a:t>
            </a:r>
            <a:endParaRPr lang="en-US" sz="1400" dirty="0"/>
          </a:p>
        </p:txBody>
      </p:sp>
      <p:pic>
        <p:nvPicPr>
          <p:cNvPr id="39" name="Picture 3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29131" y="4441230"/>
            <a:ext cx="2761597" cy="2188170"/>
          </a:xfrm>
          <a:prstGeom prst="rect">
            <a:avLst/>
          </a:prstGeom>
          <a:ln w="3175">
            <a:solidFill>
              <a:schemeClr val="tx1"/>
            </a:solidFill>
          </a:ln>
        </p:spPr>
      </p:pic>
      <p:sp>
        <p:nvSpPr>
          <p:cNvPr id="40" name="TextBox 39"/>
          <p:cNvSpPr txBox="1"/>
          <p:nvPr/>
        </p:nvSpPr>
        <p:spPr>
          <a:xfrm>
            <a:off x="6089493" y="4535912"/>
            <a:ext cx="2673507" cy="264688"/>
          </a:xfrm>
          <a:prstGeom prst="rect">
            <a:avLst/>
          </a:prstGeom>
          <a:noFill/>
        </p:spPr>
        <p:txBody>
          <a:bodyPr wrap="square" rtlCol="0">
            <a:spAutoFit/>
          </a:bodyPr>
          <a:lstStyle/>
          <a:p>
            <a:pPr>
              <a:lnSpc>
                <a:spcPct val="80000"/>
              </a:lnSpc>
            </a:pPr>
            <a:r>
              <a:rPr lang="en-US" sz="1400" b="1" dirty="0" smtClean="0">
                <a:solidFill>
                  <a:schemeClr val="tx2"/>
                </a:solidFill>
                <a:latin typeface="Arial" panose="020B0604020202020204" pitchFamily="34" charset="0"/>
                <a:cs typeface="Arial" panose="020B0604020202020204" pitchFamily="34" charset="0"/>
              </a:rPr>
              <a:t>Rock removal</a:t>
            </a:r>
            <a:endParaRPr lang="en-US" sz="1400" b="1" dirty="0">
              <a:solidFill>
                <a:schemeClr val="tx2"/>
              </a:solidFill>
              <a:latin typeface="Arial" panose="020B0604020202020204" pitchFamily="34" charset="0"/>
              <a:cs typeface="Arial" panose="020B0604020202020204" pitchFamily="34" charset="0"/>
            </a:endParaRPr>
          </a:p>
        </p:txBody>
      </p:sp>
      <p:sp>
        <p:nvSpPr>
          <p:cNvPr id="43" name="TextBox 42"/>
          <p:cNvSpPr txBox="1"/>
          <p:nvPr/>
        </p:nvSpPr>
        <p:spPr>
          <a:xfrm>
            <a:off x="163285" y="4390778"/>
            <a:ext cx="4766159"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Scheduled Lock Closures</a:t>
            </a:r>
            <a:endParaRPr lang="en-US" sz="2000" b="1" dirty="0">
              <a:latin typeface="Arial" panose="020B0604020202020204" pitchFamily="34" charset="0"/>
              <a:cs typeface="Arial" panose="020B0604020202020204" pitchFamily="34" charset="0"/>
            </a:endParaRPr>
          </a:p>
        </p:txBody>
      </p:sp>
      <p:sp>
        <p:nvSpPr>
          <p:cNvPr id="44" name="TextBox 43"/>
          <p:cNvSpPr txBox="1"/>
          <p:nvPr/>
        </p:nvSpPr>
        <p:spPr>
          <a:xfrm>
            <a:off x="2971800" y="4892796"/>
            <a:ext cx="3117693" cy="1812804"/>
          </a:xfrm>
          <a:prstGeom prst="rect">
            <a:avLst/>
          </a:prstGeom>
          <a:noFill/>
        </p:spPr>
        <p:txBody>
          <a:bodyPr wrap="square" rtlCol="0">
            <a:noAutofit/>
          </a:bodyPr>
          <a:lstStyle/>
          <a:p>
            <a:pPr marL="112713" indent="-112713">
              <a:lnSpc>
                <a:spcPct val="85000"/>
              </a:lnSpc>
              <a:spcAft>
                <a:spcPts val="1200"/>
              </a:spcAft>
              <a:buFont typeface="Arial" panose="020B0604020202020204" pitchFamily="34" charset="0"/>
              <a:buChar char="•"/>
            </a:pPr>
            <a:r>
              <a:rPr lang="en-US" sz="1400" dirty="0" smtClean="0"/>
              <a:t>Mel Price Main Lock </a:t>
            </a:r>
            <a:r>
              <a:rPr lang="en-US" sz="1400" b="1" spc="-40" dirty="0">
                <a:latin typeface="Times New Roman" panose="02020603050405020304" pitchFamily="18" charset="0"/>
                <a:cs typeface="Times New Roman" pitchFamily="18" charset="0"/>
              </a:rPr>
              <a:t>–– </a:t>
            </a:r>
            <a:r>
              <a:rPr lang="en-US" sz="1400" dirty="0" smtClean="0"/>
              <a:t>Jan </a:t>
            </a:r>
            <a:r>
              <a:rPr lang="en-US" sz="1400" b="1" spc="-40" dirty="0" smtClean="0">
                <a:latin typeface="Times New Roman" panose="02020603050405020304" pitchFamily="18" charset="0"/>
                <a:cs typeface="Times New Roman" pitchFamily="18" charset="0"/>
              </a:rPr>
              <a:t>- </a:t>
            </a:r>
            <a:r>
              <a:rPr lang="en-US" sz="1400" dirty="0" smtClean="0"/>
              <a:t>Mar 2018 for replacement of control system, inspection of lift gate.</a:t>
            </a:r>
          </a:p>
          <a:p>
            <a:pPr marL="112713" indent="-112713">
              <a:lnSpc>
                <a:spcPct val="85000"/>
              </a:lnSpc>
              <a:spcAft>
                <a:spcPts val="1200"/>
              </a:spcAft>
              <a:buFont typeface="Arial" panose="020B0604020202020204" pitchFamily="34" charset="0"/>
              <a:buChar char="•"/>
            </a:pPr>
            <a:r>
              <a:rPr lang="en-US" sz="1400" dirty="0" smtClean="0"/>
              <a:t>Locks 27</a:t>
            </a:r>
            <a:r>
              <a:rPr lang="en-US" sz="1400" b="1" spc="-40" dirty="0">
                <a:latin typeface="Times New Roman" panose="02020603050405020304" pitchFamily="18" charset="0"/>
                <a:cs typeface="Times New Roman" pitchFamily="18" charset="0"/>
              </a:rPr>
              <a:t> –– </a:t>
            </a:r>
            <a:r>
              <a:rPr lang="en-US" sz="1400" dirty="0" smtClean="0"/>
              <a:t>TBD, repairs to </a:t>
            </a:r>
            <a:r>
              <a:rPr lang="en-US" sz="1400" dirty="0" err="1" smtClean="0"/>
              <a:t>liftgate</a:t>
            </a:r>
            <a:r>
              <a:rPr lang="en-US" sz="1400" dirty="0" smtClean="0"/>
              <a:t> counterweight baskets</a:t>
            </a:r>
            <a:endParaRPr lang="en-US" sz="1400" dirty="0"/>
          </a:p>
          <a:p>
            <a:pPr marL="112713" indent="-112713">
              <a:lnSpc>
                <a:spcPct val="85000"/>
              </a:lnSpc>
              <a:spcAft>
                <a:spcPts val="1200"/>
              </a:spcAft>
              <a:buFont typeface="Arial" panose="020B0604020202020204" pitchFamily="34" charset="0"/>
              <a:buChar char="•"/>
            </a:pPr>
            <a:r>
              <a:rPr lang="en-US" sz="1400" dirty="0" smtClean="0"/>
              <a:t>Costello Lock</a:t>
            </a:r>
            <a:r>
              <a:rPr lang="en-US" sz="1400" b="1" spc="-40" dirty="0">
                <a:latin typeface="Times New Roman" panose="02020603050405020304" pitchFamily="18" charset="0"/>
                <a:cs typeface="Times New Roman" pitchFamily="18" charset="0"/>
              </a:rPr>
              <a:t> –– </a:t>
            </a:r>
            <a:r>
              <a:rPr lang="en-US" sz="1400" dirty="0" smtClean="0"/>
              <a:t>June 2018, 14 days to de-water, repair foundation relief system.</a:t>
            </a:r>
          </a:p>
          <a:p>
            <a:pPr>
              <a:lnSpc>
                <a:spcPct val="85000"/>
              </a:lnSpc>
            </a:pPr>
            <a:endParaRPr lang="en-US" sz="1000" dirty="0"/>
          </a:p>
          <a:p>
            <a:pPr>
              <a:lnSpc>
                <a:spcPct val="85000"/>
              </a:lnSpc>
            </a:pPr>
            <a:endParaRPr lang="en-US" sz="1400" dirty="0" smtClean="0"/>
          </a:p>
          <a:p>
            <a:pPr>
              <a:lnSpc>
                <a:spcPct val="85000"/>
              </a:lnSpc>
              <a:spcAft>
                <a:spcPts val="1200"/>
              </a:spcAft>
            </a:pPr>
            <a:endParaRPr lang="en-US" sz="1400" dirty="0"/>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5527" y="4862605"/>
            <a:ext cx="2729603" cy="1696972"/>
          </a:xfrm>
          <a:prstGeom prst="rect">
            <a:avLst/>
          </a:prstGeom>
          <a:ln w="12700">
            <a:solidFill>
              <a:schemeClr val="tx1"/>
            </a:solidFill>
          </a:ln>
        </p:spPr>
      </p:pic>
      <p:sp>
        <p:nvSpPr>
          <p:cNvPr id="2" name="Title 1"/>
          <p:cNvSpPr>
            <a:spLocks noGrp="1"/>
          </p:cNvSpPr>
          <p:nvPr>
            <p:ph type="title"/>
          </p:nvPr>
        </p:nvSpPr>
        <p:spPr>
          <a:xfrm>
            <a:off x="163285" y="398169"/>
            <a:ext cx="8382000" cy="535107"/>
          </a:xfrm>
        </p:spPr>
        <p:txBody>
          <a:bodyPr/>
          <a:lstStyle/>
          <a:p>
            <a:r>
              <a:rPr lang="en-US" dirty="0">
                <a:solidFill>
                  <a:schemeClr val="tx1"/>
                </a:solidFill>
                <a:cs typeface="Arial" charset="0"/>
              </a:rPr>
              <a:t>Navigation </a:t>
            </a:r>
            <a:r>
              <a:rPr lang="en-US" dirty="0" smtClean="0">
                <a:solidFill>
                  <a:schemeClr val="tx1"/>
                </a:solidFill>
                <a:cs typeface="Arial" charset="0"/>
              </a:rPr>
              <a:t>Outlook</a:t>
            </a:r>
            <a:r>
              <a:rPr lang="en-US" dirty="0">
                <a:solidFill>
                  <a:schemeClr val="tx1"/>
                </a:solidFill>
                <a:cs typeface="Arial" charset="0"/>
              </a:rPr>
              <a:t/>
            </a:r>
            <a:br>
              <a:rPr lang="en-US" dirty="0">
                <a:solidFill>
                  <a:schemeClr val="tx1"/>
                </a:solidFill>
                <a:cs typeface="Arial" charset="0"/>
              </a:rPr>
            </a:br>
            <a:endParaRPr lang="en-US" dirty="0">
              <a:solidFill>
                <a:schemeClr val="tx1"/>
              </a:solidFill>
            </a:endParaRPr>
          </a:p>
        </p:txBody>
      </p:sp>
    </p:spTree>
    <p:extLst>
      <p:ext uri="{BB962C8B-B14F-4D97-AF65-F5344CB8AC3E}">
        <p14:creationId xmlns:p14="http://schemas.microsoft.com/office/powerpoint/2010/main" val="413827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a:xfrm>
            <a:off x="6864835" y="4891711"/>
            <a:ext cx="1930763" cy="9709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Title 3"/>
          <p:cNvSpPr>
            <a:spLocks noGrp="1"/>
          </p:cNvSpPr>
          <p:nvPr>
            <p:ph type="title"/>
          </p:nvPr>
        </p:nvSpPr>
        <p:spPr>
          <a:xfrm>
            <a:off x="200637" y="152400"/>
            <a:ext cx="8382000" cy="806451"/>
          </a:xfrm>
        </p:spPr>
        <p:txBody>
          <a:bodyPr/>
          <a:lstStyle/>
          <a:p>
            <a:pPr eaLnBrk="0" fontAlgn="auto" hangingPunct="0">
              <a:spcBef>
                <a:spcPts val="0"/>
              </a:spcBef>
              <a:spcAft>
                <a:spcPts val="0"/>
              </a:spcAft>
              <a:defRPr/>
            </a:pPr>
            <a:r>
              <a:rPr lang="en-US" kern="0" cap="none" dirty="0" smtClean="0">
                <a:solidFill>
                  <a:schemeClr val="tx1"/>
                </a:solidFill>
                <a:ea typeface="+mn-ea"/>
              </a:rPr>
              <a:t>LOCK MODERNIZATION</a:t>
            </a:r>
            <a:endParaRPr lang="en-US" cap="none" dirty="0">
              <a:solidFill>
                <a:schemeClr val="tx1"/>
              </a:solidFill>
            </a:endParaRPr>
          </a:p>
        </p:txBody>
      </p:sp>
      <p:sp>
        <p:nvSpPr>
          <p:cNvPr id="11" name="TextBox 10"/>
          <p:cNvSpPr txBox="1"/>
          <p:nvPr/>
        </p:nvSpPr>
        <p:spPr>
          <a:xfrm>
            <a:off x="255270" y="857148"/>
            <a:ext cx="6803508" cy="415498"/>
          </a:xfrm>
          <a:prstGeom prst="rect">
            <a:avLst/>
          </a:prstGeom>
          <a:noFill/>
        </p:spPr>
        <p:txBody>
          <a:bodyPr wrap="square" rtlCol="0">
            <a:spAutoFit/>
          </a:bodyPr>
          <a:lstStyle/>
          <a:p>
            <a:r>
              <a:rPr lang="en-US" sz="2000" b="1" dirty="0" err="1" smtClean="0">
                <a:latin typeface="Arial" panose="020B0604020202020204" pitchFamily="34" charset="0"/>
                <a:cs typeface="Arial" panose="020B0604020202020204" pitchFamily="34" charset="0"/>
              </a:rPr>
              <a:t>NESP</a:t>
            </a:r>
            <a:r>
              <a:rPr lang="en-US" sz="2000" b="1" dirty="0" smtClean="0">
                <a:latin typeface="Arial" panose="020B0604020202020204" pitchFamily="34" charset="0"/>
                <a:cs typeface="Arial" panose="020B0604020202020204" pitchFamily="34" charset="0"/>
              </a:rPr>
              <a:t> (Navigation/Ecosystem Sustainability Program)</a:t>
            </a:r>
            <a:endParaRPr lang="en-US" sz="2000" b="1" dirty="0">
              <a:latin typeface="Arial" panose="020B0604020202020204" pitchFamily="34" charset="0"/>
              <a:cs typeface="Arial" panose="020B0604020202020204" pitchFamily="34" charset="0"/>
            </a:endParaRPr>
          </a:p>
        </p:txBody>
      </p:sp>
      <p:sp>
        <p:nvSpPr>
          <p:cNvPr id="12" name="TextBox 11"/>
          <p:cNvSpPr txBox="1"/>
          <p:nvPr/>
        </p:nvSpPr>
        <p:spPr>
          <a:xfrm>
            <a:off x="228600" y="1371600"/>
            <a:ext cx="5880875" cy="5061858"/>
          </a:xfrm>
          <a:prstGeom prst="rect">
            <a:avLst/>
          </a:prstGeom>
          <a:noFill/>
        </p:spPr>
        <p:txBody>
          <a:bodyPr wrap="square" rtlCol="0">
            <a:noAutofit/>
          </a:bodyPr>
          <a:lstStyle/>
          <a:p>
            <a:pPr marL="171450" indent="-171450">
              <a:buClr>
                <a:schemeClr val="tx1">
                  <a:lumMod val="75000"/>
                  <a:lumOff val="25000"/>
                </a:schemeClr>
              </a:buClr>
              <a:buFont typeface="Wingdings" panose="05000000000000000000" pitchFamily="2" charset="2"/>
              <a:buChar char="§"/>
            </a:pPr>
            <a:r>
              <a:rPr lang="en-US" sz="1400" dirty="0" smtClean="0"/>
              <a:t>The Upper Mississippi River System is </a:t>
            </a:r>
            <a:r>
              <a:rPr lang="en-US" sz="1400" dirty="0"/>
              <a:t>a nationally significant ecosystem </a:t>
            </a:r>
            <a:r>
              <a:rPr lang="en-US" sz="1400" dirty="0" smtClean="0"/>
              <a:t>and commercial </a:t>
            </a:r>
            <a:r>
              <a:rPr lang="en-US" sz="1400" dirty="0"/>
              <a:t>navigation </a:t>
            </a:r>
            <a:r>
              <a:rPr lang="en-US" sz="1400" dirty="0" smtClean="0"/>
              <a:t>system, </a:t>
            </a:r>
            <a:r>
              <a:rPr lang="en-US" sz="1400" dirty="0"/>
              <a:t>connecting the heartland of America to the </a:t>
            </a:r>
            <a:r>
              <a:rPr lang="en-US" sz="1400" dirty="0" smtClean="0"/>
              <a:t>world.</a:t>
            </a:r>
          </a:p>
          <a:p>
            <a:pPr marL="171450" indent="-171450">
              <a:buClr>
                <a:schemeClr val="tx1">
                  <a:lumMod val="75000"/>
                  <a:lumOff val="25000"/>
                </a:schemeClr>
              </a:buClr>
              <a:buFont typeface="Wingdings" panose="05000000000000000000" pitchFamily="2" charset="2"/>
              <a:buChar char="§"/>
            </a:pPr>
            <a:r>
              <a:rPr lang="en-US" sz="1400" dirty="0"/>
              <a:t>Much of the current infrastructure is 80+ </a:t>
            </a:r>
            <a:r>
              <a:rPr lang="en-US" sz="1400" dirty="0" smtClean="0"/>
              <a:t>years old and is the cause of significant delays.</a:t>
            </a:r>
            <a:endParaRPr lang="en-US" sz="1400" dirty="0"/>
          </a:p>
          <a:p>
            <a:pPr marL="742950" lvl="1" indent="-285750">
              <a:buClr>
                <a:schemeClr val="tx1">
                  <a:lumMod val="75000"/>
                  <a:lumOff val="25000"/>
                </a:schemeClr>
              </a:buClr>
              <a:buFont typeface="Wingdings" panose="05000000000000000000" pitchFamily="2" charset="2"/>
              <a:buChar char="§"/>
            </a:pPr>
            <a:r>
              <a:rPr lang="en-US" sz="1400" dirty="0" smtClean="0"/>
              <a:t>New </a:t>
            </a:r>
            <a:r>
              <a:rPr lang="en-US" sz="1400" dirty="0"/>
              <a:t>1,200-foot </a:t>
            </a:r>
            <a:r>
              <a:rPr lang="en-US" sz="1400" dirty="0" smtClean="0"/>
              <a:t>lock chambers </a:t>
            </a:r>
            <a:r>
              <a:rPr lang="en-US" sz="1400" dirty="0"/>
              <a:t>at LaGrange, Peoria, Locks 20, 21, 22, 24, &amp; </a:t>
            </a:r>
            <a:r>
              <a:rPr lang="en-US" sz="1400" dirty="0" smtClean="0"/>
              <a:t>25 will</a:t>
            </a:r>
            <a:r>
              <a:rPr lang="en-US" sz="1400" dirty="0"/>
              <a:t>:</a:t>
            </a:r>
          </a:p>
          <a:p>
            <a:pPr marL="1085850" lvl="2" indent="-171450" eaLnBrk="0" fontAlgn="auto" hangingPunct="0">
              <a:spcBef>
                <a:spcPts val="0"/>
              </a:spcBef>
              <a:buClr>
                <a:schemeClr val="tx1">
                  <a:lumMod val="75000"/>
                  <a:lumOff val="25000"/>
                </a:schemeClr>
              </a:buClr>
              <a:buFont typeface="Arial" panose="020B0604020202020204" pitchFamily="34" charset="0"/>
              <a:buChar char="•"/>
              <a:defRPr/>
            </a:pPr>
            <a:r>
              <a:rPr lang="en-US" sz="1400" dirty="0"/>
              <a:t>Increases capacity and </a:t>
            </a:r>
            <a:r>
              <a:rPr lang="en-US" sz="1400" dirty="0" smtClean="0"/>
              <a:t>efficiency,</a:t>
            </a:r>
            <a:endParaRPr lang="en-US" sz="1400" dirty="0"/>
          </a:p>
          <a:p>
            <a:pPr marL="1085850" lvl="2" indent="-171450" eaLnBrk="0" fontAlgn="auto" hangingPunct="0">
              <a:spcBef>
                <a:spcPts val="0"/>
              </a:spcBef>
              <a:buClr>
                <a:schemeClr val="tx1">
                  <a:lumMod val="75000"/>
                  <a:lumOff val="25000"/>
                </a:schemeClr>
              </a:buClr>
              <a:buFont typeface="Arial" panose="020B0604020202020204" pitchFamily="34" charset="0"/>
              <a:buChar char="•"/>
              <a:defRPr/>
            </a:pPr>
            <a:r>
              <a:rPr lang="en-US" sz="1400" dirty="0" smtClean="0"/>
              <a:t>Provide </a:t>
            </a:r>
            <a:r>
              <a:rPr lang="en-US" sz="1400" dirty="0"/>
              <a:t>redundancy at key points in the </a:t>
            </a:r>
            <a:r>
              <a:rPr lang="en-US" sz="1400" dirty="0" smtClean="0"/>
              <a:t>system, and</a:t>
            </a:r>
            <a:endParaRPr lang="en-US" sz="1400" dirty="0"/>
          </a:p>
          <a:p>
            <a:pPr marL="1085850" lvl="2" indent="-171450" eaLnBrk="0" fontAlgn="auto" hangingPunct="0">
              <a:spcBef>
                <a:spcPts val="0"/>
              </a:spcBef>
              <a:buClr>
                <a:schemeClr val="tx1">
                  <a:lumMod val="75000"/>
                  <a:lumOff val="25000"/>
                </a:schemeClr>
              </a:buClr>
              <a:buFont typeface="Arial" panose="020B0604020202020204" pitchFamily="34" charset="0"/>
              <a:buChar char="•"/>
              <a:defRPr/>
            </a:pPr>
            <a:r>
              <a:rPr lang="en-US" sz="1400" dirty="0" smtClean="0"/>
              <a:t>Improves safety.</a:t>
            </a:r>
          </a:p>
          <a:p>
            <a:pPr marL="285750" indent="-285750" eaLnBrk="0" hangingPunct="0">
              <a:buClr>
                <a:schemeClr val="tx1">
                  <a:lumMod val="75000"/>
                  <a:lumOff val="25000"/>
                </a:schemeClr>
              </a:buClr>
              <a:buFont typeface="Wingdings" panose="05000000000000000000" pitchFamily="2" charset="2"/>
              <a:buChar char="§"/>
              <a:defRPr/>
            </a:pPr>
            <a:r>
              <a:rPr lang="en-US" sz="1400" dirty="0" smtClean="0"/>
              <a:t>Ecosystem Improvements will:</a:t>
            </a:r>
          </a:p>
          <a:p>
            <a:pPr marL="742950" lvl="1" indent="-285750" eaLnBrk="0" hangingPunct="0">
              <a:buClr>
                <a:schemeClr val="tx1">
                  <a:lumMod val="75000"/>
                  <a:lumOff val="25000"/>
                </a:schemeClr>
              </a:buClr>
              <a:buFont typeface="Wingdings" panose="05000000000000000000" pitchFamily="2" charset="2"/>
              <a:buChar char="§"/>
              <a:defRPr/>
            </a:pPr>
            <a:r>
              <a:rPr lang="en-US" sz="1400" dirty="0" smtClean="0"/>
              <a:t>Reduce threat/degradation aquatic species and</a:t>
            </a:r>
          </a:p>
          <a:p>
            <a:pPr marL="742950" lvl="1" indent="-285750" eaLnBrk="0" hangingPunct="0">
              <a:buClr>
                <a:schemeClr val="tx1">
                  <a:lumMod val="75000"/>
                  <a:lumOff val="25000"/>
                </a:schemeClr>
              </a:buClr>
              <a:buFont typeface="Wingdings" panose="05000000000000000000" pitchFamily="2" charset="2"/>
              <a:buChar char="§"/>
              <a:defRPr/>
            </a:pPr>
            <a:r>
              <a:rPr lang="en-US" sz="1400" dirty="0" smtClean="0"/>
              <a:t>Protect habitats.</a:t>
            </a:r>
          </a:p>
          <a:p>
            <a:pPr marL="171450" indent="-171450">
              <a:buClr>
                <a:schemeClr val="tx1">
                  <a:lumMod val="75000"/>
                  <a:lumOff val="25000"/>
                </a:schemeClr>
              </a:buClr>
              <a:buFont typeface="Wingdings" panose="05000000000000000000" pitchFamily="2" charset="2"/>
              <a:buChar char="§"/>
            </a:pPr>
            <a:r>
              <a:rPr lang="en-US" sz="1400" dirty="0" smtClean="0"/>
              <a:t>Authorized </a:t>
            </a:r>
            <a:r>
              <a:rPr lang="en-US" sz="1400" dirty="0" err="1" smtClean="0"/>
              <a:t>WRDA</a:t>
            </a:r>
            <a:r>
              <a:rPr lang="en-US" sz="1400" dirty="0" smtClean="0"/>
              <a:t> </a:t>
            </a:r>
            <a:r>
              <a:rPr lang="en-US" sz="1400" dirty="0"/>
              <a:t>2007 at $4.2 </a:t>
            </a:r>
            <a:r>
              <a:rPr lang="en-US" sz="1400" dirty="0" smtClean="0"/>
              <a:t>billion</a:t>
            </a:r>
            <a:endParaRPr lang="en-US" sz="1400" dirty="0"/>
          </a:p>
          <a:p>
            <a:pPr marL="742950" lvl="1" indent="-285750">
              <a:buClr>
                <a:schemeClr val="tx1">
                  <a:lumMod val="75000"/>
                  <a:lumOff val="25000"/>
                </a:schemeClr>
              </a:buClr>
              <a:buFont typeface="Wingdings" panose="05000000000000000000" pitchFamily="2" charset="2"/>
              <a:buChar char="§"/>
            </a:pPr>
            <a:r>
              <a:rPr lang="en-US" sz="1400" dirty="0"/>
              <a:t>Navigation $2.4 billion (50% Federal / 50% IWTF</a:t>
            </a:r>
            <a:r>
              <a:rPr lang="en-US" sz="1400" dirty="0" smtClean="0"/>
              <a:t>)</a:t>
            </a:r>
            <a:r>
              <a:rPr lang="en-US" sz="1400" b="1" spc="-40" dirty="0" smtClean="0">
                <a:latin typeface="Times New Roman" panose="02020603050405020304" pitchFamily="18" charset="0"/>
                <a:cs typeface="Times New Roman" pitchFamily="18" charset="0"/>
              </a:rPr>
              <a:t>––</a:t>
            </a:r>
            <a:r>
              <a:rPr lang="en-US" sz="1400" dirty="0" smtClean="0"/>
              <a:t>Seven  1200-ft locks</a:t>
            </a:r>
            <a:endParaRPr lang="en-US" sz="1400" dirty="0"/>
          </a:p>
          <a:p>
            <a:pPr marL="742950" lvl="1" indent="-285750">
              <a:buClr>
                <a:schemeClr val="tx1">
                  <a:lumMod val="75000"/>
                  <a:lumOff val="25000"/>
                </a:schemeClr>
              </a:buClr>
              <a:buFont typeface="Wingdings" panose="05000000000000000000" pitchFamily="2" charset="2"/>
              <a:buChar char="§"/>
            </a:pPr>
            <a:r>
              <a:rPr lang="en-US" sz="1400" dirty="0"/>
              <a:t>Ecosystem $1.8 </a:t>
            </a:r>
            <a:r>
              <a:rPr lang="en-US" sz="1400" dirty="0" smtClean="0"/>
              <a:t>billion</a:t>
            </a:r>
            <a:r>
              <a:rPr lang="en-US" sz="1400" b="1" spc="-40" dirty="0" smtClean="0">
                <a:latin typeface="Times New Roman" panose="02020603050405020304" pitchFamily="18" charset="0"/>
                <a:cs typeface="Times New Roman" pitchFamily="18" charset="0"/>
              </a:rPr>
              <a:t>––</a:t>
            </a:r>
            <a:r>
              <a:rPr lang="en-US" sz="1400" dirty="0" smtClean="0"/>
              <a:t>225 </a:t>
            </a:r>
            <a:r>
              <a:rPr lang="en-US" sz="1400" dirty="0"/>
              <a:t>projects to preserve &amp; enhance ecosystem</a:t>
            </a:r>
            <a:r>
              <a:rPr lang="en-US" sz="1400" dirty="0" smtClean="0"/>
              <a:t>;</a:t>
            </a:r>
            <a:endParaRPr lang="en-US" sz="1400" dirty="0"/>
          </a:p>
          <a:p>
            <a:pPr marL="171450" indent="-171450">
              <a:buClr>
                <a:schemeClr val="tx1">
                  <a:lumMod val="75000"/>
                  <a:lumOff val="25000"/>
                </a:schemeClr>
              </a:buClr>
              <a:buFont typeface="Wingdings" panose="05000000000000000000" pitchFamily="2" charset="2"/>
              <a:buChar char="§"/>
            </a:pPr>
            <a:r>
              <a:rPr lang="en-US" sz="1400" dirty="0" smtClean="0"/>
              <a:t>Supported by many diverse organizations.</a:t>
            </a:r>
            <a:endParaRPr lang="en-US" sz="1400" dirty="0"/>
          </a:p>
          <a:p>
            <a:pPr marL="171450" indent="-171450">
              <a:buClr>
                <a:schemeClr val="tx1">
                  <a:lumMod val="75000"/>
                  <a:lumOff val="25000"/>
                </a:schemeClr>
              </a:buClr>
              <a:buFont typeface="Wingdings" panose="05000000000000000000" pitchFamily="2" charset="2"/>
              <a:buChar char="§"/>
            </a:pPr>
            <a:r>
              <a:rPr lang="en-US" sz="1400" dirty="0" smtClean="0"/>
              <a:t>Over </a:t>
            </a:r>
            <a:r>
              <a:rPr lang="en-US" sz="1400" dirty="0"/>
              <a:t>$60M has been spent on planning and design. No construction funding to date</a:t>
            </a:r>
            <a:r>
              <a:rPr lang="en-US" sz="1400" dirty="0" smtClean="0"/>
              <a:t>.</a:t>
            </a:r>
            <a:endParaRPr lang="en-US" sz="1400" dirty="0"/>
          </a:p>
          <a:p>
            <a:pPr marL="171450" indent="-171450">
              <a:buClr>
                <a:schemeClr val="tx1">
                  <a:lumMod val="75000"/>
                  <a:lumOff val="25000"/>
                </a:schemeClr>
              </a:buClr>
              <a:buFont typeface="Wingdings" panose="05000000000000000000" pitchFamily="2" charset="2"/>
              <a:buChar char="§"/>
            </a:pPr>
            <a:r>
              <a:rPr lang="en-US" sz="1400" dirty="0" smtClean="0"/>
              <a:t>With </a:t>
            </a:r>
            <a:r>
              <a:rPr lang="en-US" sz="1400" dirty="0"/>
              <a:t>Olmsted nearing completion, project could be re-started in near future.</a:t>
            </a:r>
          </a:p>
          <a:p>
            <a:endParaRPr lang="en-US" sz="1050" dirty="0"/>
          </a:p>
          <a:p>
            <a:endParaRPr lang="en-US" sz="1050" dirty="0"/>
          </a:p>
        </p:txBody>
      </p:sp>
      <p:pic>
        <p:nvPicPr>
          <p:cNvPr id="17" name="Picture 16" descr="Upper Miss System.bmp"/>
          <p:cNvPicPr/>
          <p:nvPr/>
        </p:nvPicPr>
        <p:blipFill>
          <a:blip r:embed="rId3" cstate="screen">
            <a:extLst>
              <a:ext uri="{28A0092B-C50C-407E-A947-70E740481C1C}">
                <a14:useLocalDpi xmlns:a14="http://schemas.microsoft.com/office/drawing/2010/main"/>
              </a:ext>
            </a:extLst>
          </a:blip>
          <a:srcRect/>
          <a:stretch>
            <a:fillRect/>
          </a:stretch>
        </p:blipFill>
        <p:spPr>
          <a:xfrm>
            <a:off x="7289138" y="3440430"/>
            <a:ext cx="1550062" cy="2045970"/>
          </a:xfrm>
          <a:prstGeom prst="rect">
            <a:avLst/>
          </a:prstGeom>
        </p:spPr>
      </p:pic>
      <p:pic>
        <p:nvPicPr>
          <p:cNvPr id="18" name="Picture 17" descr="Blueprint for Action - BROCHURE (FINAL 3-1-10)_Page_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18901" y="3481503"/>
            <a:ext cx="1099675" cy="1963824"/>
          </a:xfrm>
          <a:prstGeom prst="rect">
            <a:avLst/>
          </a:prstGeom>
          <a:ln>
            <a:solidFill>
              <a:schemeClr val="tx1"/>
            </a:solidFill>
          </a:ln>
        </p:spPr>
      </p:pic>
      <p:grpSp>
        <p:nvGrpSpPr>
          <p:cNvPr id="19" name="Group 11"/>
          <p:cNvGrpSpPr/>
          <p:nvPr/>
        </p:nvGrpSpPr>
        <p:grpSpPr>
          <a:xfrm>
            <a:off x="6248400" y="1524000"/>
            <a:ext cx="2571750" cy="1752600"/>
            <a:chOff x="238125" y="1039813"/>
            <a:chExt cx="4751388" cy="3167062"/>
          </a:xfrm>
        </p:grpSpPr>
        <p:pic>
          <p:nvPicPr>
            <p:cNvPr id="20" name="Picture 20" descr="2016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8125" y="1039813"/>
              <a:ext cx="4751388" cy="3167062"/>
            </a:xfrm>
            <a:prstGeom prst="rect">
              <a:avLst/>
            </a:prstGeom>
            <a:noFill/>
            <a:ln w="28575">
              <a:solidFill>
                <a:srgbClr val="000000"/>
              </a:solidFill>
              <a:miter lim="800000"/>
              <a:headEnd/>
              <a:tailEnd/>
            </a:ln>
          </p:spPr>
        </p:pic>
        <p:sp>
          <p:nvSpPr>
            <p:cNvPr id="21" name="Text Box 57"/>
            <p:cNvSpPr txBox="1">
              <a:spLocks noChangeArrowheads="1"/>
            </p:cNvSpPr>
            <p:nvPr/>
          </p:nvSpPr>
          <p:spPr bwMode="auto">
            <a:xfrm>
              <a:off x="3373437" y="2405062"/>
              <a:ext cx="1500189" cy="881805"/>
            </a:xfrm>
            <a:prstGeom prst="rect">
              <a:avLst/>
            </a:prstGeom>
            <a:noFill/>
            <a:ln w="12700">
              <a:noFill/>
              <a:miter lim="800000"/>
              <a:headEnd type="none" w="sm" len="sm"/>
              <a:tailEnd type="none" w="sm" len="sm"/>
            </a:ln>
            <a:effectLst/>
          </p:spPr>
          <p:txBody>
            <a:bodyPr wrap="square">
              <a:spAutoFit/>
            </a:bodyPr>
            <a:lstStyle/>
            <a:p>
              <a:pPr>
                <a:spcBef>
                  <a:spcPct val="50000"/>
                </a:spcBef>
              </a:pPr>
              <a:r>
                <a:rPr lang="en-US" sz="750" b="1" dirty="0"/>
                <a:t>New 1200’ Lock Location</a:t>
              </a:r>
            </a:p>
          </p:txBody>
        </p:sp>
        <p:sp>
          <p:nvSpPr>
            <p:cNvPr id="22" name="Line 58"/>
            <p:cNvSpPr>
              <a:spLocks noChangeShapeType="1"/>
            </p:cNvSpPr>
            <p:nvPr/>
          </p:nvSpPr>
          <p:spPr bwMode="auto">
            <a:xfrm flipH="1">
              <a:off x="2752726" y="2640012"/>
              <a:ext cx="628650" cy="209551"/>
            </a:xfrm>
            <a:prstGeom prst="line">
              <a:avLst/>
            </a:prstGeom>
            <a:noFill/>
            <a:ln w="57150">
              <a:solidFill>
                <a:schemeClr val="tx1"/>
              </a:solidFill>
              <a:round/>
              <a:headEnd type="none" w="sm" len="sm"/>
              <a:tailEnd type="triangle" w="sm" len="sm"/>
            </a:ln>
            <a:effectLst/>
          </p:spPr>
          <p:txBody>
            <a:bodyPr>
              <a:spAutoFit/>
            </a:bodyPr>
            <a:lstStyle/>
            <a:p>
              <a:endParaRPr lang="en-US" sz="1350"/>
            </a:p>
          </p:txBody>
        </p:sp>
        <p:sp>
          <p:nvSpPr>
            <p:cNvPr id="23" name="Freeform 59"/>
            <p:cNvSpPr>
              <a:spLocks/>
            </p:cNvSpPr>
            <p:nvPr/>
          </p:nvSpPr>
          <p:spPr bwMode="auto">
            <a:xfrm>
              <a:off x="1120009" y="1684857"/>
              <a:ext cx="2496881" cy="2063954"/>
            </a:xfrm>
            <a:custGeom>
              <a:avLst/>
              <a:gdLst/>
              <a:ahLst/>
              <a:cxnLst>
                <a:cxn ang="0">
                  <a:pos x="0" y="66"/>
                </a:cxn>
                <a:cxn ang="0">
                  <a:pos x="1265" y="1227"/>
                </a:cxn>
                <a:cxn ang="0">
                  <a:pos x="1473" y="1133"/>
                </a:cxn>
                <a:cxn ang="0">
                  <a:pos x="198" y="0"/>
                </a:cxn>
                <a:cxn ang="0">
                  <a:pos x="0" y="66"/>
                </a:cxn>
              </a:cxnLst>
              <a:rect l="0" t="0" r="r" b="b"/>
              <a:pathLst>
                <a:path w="1473" h="1227">
                  <a:moveTo>
                    <a:pt x="0" y="66"/>
                  </a:moveTo>
                  <a:lnTo>
                    <a:pt x="1265" y="1227"/>
                  </a:lnTo>
                  <a:lnTo>
                    <a:pt x="1473" y="1133"/>
                  </a:lnTo>
                  <a:lnTo>
                    <a:pt x="198" y="0"/>
                  </a:lnTo>
                  <a:lnTo>
                    <a:pt x="0" y="66"/>
                  </a:lnTo>
                  <a:close/>
                </a:path>
              </a:pathLst>
            </a:custGeom>
            <a:gradFill rotWithShape="1">
              <a:gsLst>
                <a:gs pos="0">
                  <a:srgbClr val="FF0000">
                    <a:alpha val="30000"/>
                  </a:srgbClr>
                </a:gs>
                <a:gs pos="100000">
                  <a:srgbClr val="FF0000">
                    <a:gamma/>
                    <a:shade val="46275"/>
                    <a:invGamma/>
                  </a:srgbClr>
                </a:gs>
              </a:gsLst>
              <a:lin ang="5400000" scaled="1"/>
            </a:gradFill>
            <a:ln w="12700" cap="flat" cmpd="sng">
              <a:solidFill>
                <a:srgbClr val="FF0000"/>
              </a:solidFill>
              <a:prstDash val="solid"/>
              <a:round/>
              <a:headEnd type="none" w="sm" len="sm"/>
              <a:tailEnd type="none" w="sm" len="sm"/>
            </a:ln>
            <a:effectLst/>
          </p:spPr>
          <p:txBody>
            <a:bodyPr wrap="square">
              <a:spAutoFit/>
            </a:bodyPr>
            <a:lstStyle/>
            <a:p>
              <a:endParaRPr lang="en-US" sz="1350"/>
            </a:p>
          </p:txBody>
        </p:sp>
      </p:grpSp>
    </p:spTree>
    <p:extLst>
      <p:ext uri="{BB962C8B-B14F-4D97-AF65-F5344CB8AC3E}">
        <p14:creationId xmlns:p14="http://schemas.microsoft.com/office/powerpoint/2010/main" val="3363812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2.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8807</TotalTime>
  <Words>3559</Words>
  <Application>Microsoft Office PowerPoint</Application>
  <PresentationFormat>On-screen Show (4:3)</PresentationFormat>
  <Paragraphs>297</Paragraphs>
  <Slides>10</Slides>
  <Notes>10</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ＭＳ Ｐゴシック</vt:lpstr>
      <vt:lpstr>Arial</vt:lpstr>
      <vt:lpstr>Arial Black</vt:lpstr>
      <vt:lpstr>Calibri</vt:lpstr>
      <vt:lpstr>Times New Roman</vt:lpstr>
      <vt:lpstr>Wingdings</vt:lpstr>
      <vt:lpstr>Content Templates</vt:lpstr>
      <vt:lpstr>Title Slide Templates</vt:lpstr>
      <vt:lpstr>2017 National Waterways Conference</vt:lpstr>
      <vt:lpstr>PowerPoint Presentation</vt:lpstr>
      <vt:lpstr>What’s behind these systems?</vt:lpstr>
      <vt:lpstr>PowerPoint Presentation</vt:lpstr>
      <vt:lpstr>PowerPoint Presentation</vt:lpstr>
      <vt:lpstr>PowerPoint Presentation</vt:lpstr>
      <vt:lpstr>Inland Navigation</vt:lpstr>
      <vt:lpstr>Navigation Outlook </vt:lpstr>
      <vt:lpstr>LOCK MODERNIZATION</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ALK</cp:lastModifiedBy>
  <cp:revision>276</cp:revision>
  <dcterms:created xsi:type="dcterms:W3CDTF">2009-05-21T17:19:18Z</dcterms:created>
  <dcterms:modified xsi:type="dcterms:W3CDTF">2017-09-25T19:24:37Z</dcterms:modified>
</cp:coreProperties>
</file>