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Lst>
  <p:notesMasterIdLst>
    <p:notesMasterId r:id="rId17"/>
  </p:notesMasterIdLst>
  <p:handoutMasterIdLst>
    <p:handoutMasterId r:id="rId18"/>
  </p:handoutMasterIdLst>
  <p:sldIdLst>
    <p:sldId id="286" r:id="rId3"/>
    <p:sldId id="367" r:id="rId4"/>
    <p:sldId id="292" r:id="rId5"/>
    <p:sldId id="394" r:id="rId6"/>
    <p:sldId id="291" r:id="rId7"/>
    <p:sldId id="295" r:id="rId8"/>
    <p:sldId id="368" r:id="rId9"/>
    <p:sldId id="380" r:id="rId10"/>
    <p:sldId id="391" r:id="rId11"/>
    <p:sldId id="393" r:id="rId12"/>
    <p:sldId id="398" r:id="rId13"/>
    <p:sldId id="399" r:id="rId14"/>
    <p:sldId id="396" r:id="rId15"/>
    <p:sldId id="372"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CAE3B"/>
    <a:srgbClr val="50771B"/>
    <a:srgbClr val="C19859"/>
    <a:srgbClr val="ECECEC"/>
    <a:srgbClr val="82786F"/>
    <a:srgbClr val="663830"/>
    <a:srgbClr val="3E6682"/>
    <a:srgbClr val="705C3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4995" autoAdjust="0"/>
    <p:restoredTop sz="86176" autoAdjust="0"/>
  </p:normalViewPr>
  <p:slideViewPr>
    <p:cSldViewPr snapToGrid="0">
      <p:cViewPr varScale="1">
        <p:scale>
          <a:sx n="64" d="100"/>
          <a:sy n="64" d="100"/>
        </p:scale>
        <p:origin x="201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9/27/2017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9/27/2017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dirty="0"/>
          </a:p>
        </p:txBody>
      </p:sp>
    </p:spTree>
    <p:extLst>
      <p:ext uri="{BB962C8B-B14F-4D97-AF65-F5344CB8AC3E}">
        <p14:creationId xmlns:p14="http://schemas.microsoft.com/office/powerpoint/2010/main" val="198552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10</a:t>
            </a:fld>
            <a:endParaRPr lang="en-US" dirty="0"/>
          </a:p>
        </p:txBody>
      </p:sp>
    </p:spTree>
    <p:extLst>
      <p:ext uri="{BB962C8B-B14F-4D97-AF65-F5344CB8AC3E}">
        <p14:creationId xmlns:p14="http://schemas.microsoft.com/office/powerpoint/2010/main" val="79018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b="1"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a:solidFill>
                  <a:schemeClr val="tx1"/>
                </a:solidFill>
                <a:latin typeface="Arial" charset="0"/>
              </a:defRPr>
            </a:lvl1pPr>
            <a:lvl2pPr marL="742950" indent="-285750" defTabSz="947738">
              <a:defRPr>
                <a:solidFill>
                  <a:schemeClr val="tx1"/>
                </a:solidFill>
                <a:latin typeface="Arial" charset="0"/>
              </a:defRPr>
            </a:lvl2pPr>
            <a:lvl3pPr marL="1143000" indent="-228600" defTabSz="947738">
              <a:defRPr>
                <a:solidFill>
                  <a:schemeClr val="tx1"/>
                </a:solidFill>
                <a:latin typeface="Arial" charset="0"/>
              </a:defRPr>
            </a:lvl3pPr>
            <a:lvl4pPr marL="1600200" indent="-228600" defTabSz="947738">
              <a:defRPr>
                <a:solidFill>
                  <a:schemeClr val="tx1"/>
                </a:solidFill>
                <a:latin typeface="Arial" charset="0"/>
              </a:defRPr>
            </a:lvl4pPr>
            <a:lvl5pPr marL="2057400" indent="-228600" defTabSz="947738">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fld id="{F5BD11DF-390E-461C-A501-7B3B9BAAB165}" type="slidenum">
              <a:rPr lang="en-US" altLang="de-DE"/>
              <a:pPr/>
              <a:t>11</a:t>
            </a:fld>
            <a:endParaRPr lang="en-US" altLang="de-DE"/>
          </a:p>
        </p:txBody>
      </p:sp>
    </p:spTree>
    <p:extLst>
      <p:ext uri="{BB962C8B-B14F-4D97-AF65-F5344CB8AC3E}">
        <p14:creationId xmlns:p14="http://schemas.microsoft.com/office/powerpoint/2010/main" val="64902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provide these services we will engage these five RIS Key Technologies:</a:t>
            </a:r>
            <a:endParaRPr lang="en-US" sz="900" dirty="0"/>
          </a:p>
          <a:p>
            <a:pPr lvl="1"/>
            <a:r>
              <a:rPr lang="en-US" dirty="0"/>
              <a:t>ECDIS - Electronic Chart Display and Information System </a:t>
            </a:r>
            <a:endParaRPr lang="en-US" sz="1100" dirty="0"/>
          </a:p>
          <a:p>
            <a:pPr lvl="1"/>
            <a:r>
              <a:rPr lang="en-US" dirty="0"/>
              <a:t>Vessel Tracking and Tracing Systems </a:t>
            </a:r>
            <a:endParaRPr lang="en-US" sz="1100" dirty="0"/>
          </a:p>
          <a:p>
            <a:pPr lvl="1"/>
            <a:r>
              <a:rPr lang="en-US" dirty="0"/>
              <a:t>Notice to Skippers</a:t>
            </a:r>
            <a:endParaRPr lang="en-US" sz="1100" dirty="0"/>
          </a:p>
          <a:p>
            <a:pPr lvl="1"/>
            <a:r>
              <a:rPr lang="en-US" dirty="0"/>
              <a:t>Electronic Reporting </a:t>
            </a:r>
            <a:endParaRPr lang="en-US" sz="1100" dirty="0"/>
          </a:p>
          <a:p>
            <a:r>
              <a:rPr lang="en-US" dirty="0"/>
              <a:t>Reference data</a:t>
            </a:r>
            <a:br>
              <a:rPr lang="en-US" dirty="0"/>
            </a:b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FF97D3-3F0B-234F-B6CF-58EC74EC3D36}" type="slidenum">
              <a:rPr lang="en-US" smtClean="0"/>
              <a:pPr>
                <a:defRPr/>
              </a:pPr>
              <a:t>12</a:t>
            </a:fld>
            <a:endParaRPr lang="en-US"/>
          </a:p>
        </p:txBody>
      </p:sp>
    </p:spTree>
    <p:extLst>
      <p:ext uri="{BB962C8B-B14F-4D97-AF65-F5344CB8AC3E}">
        <p14:creationId xmlns:p14="http://schemas.microsoft.com/office/powerpoint/2010/main" val="389058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6A0A3C6-4E22-46FB-836F-CA2C48EC4DC1}" type="slidenum">
              <a:rPr lang="en-US" smtClean="0"/>
              <a:pPr/>
              <a:t>14</a:t>
            </a:fld>
            <a:endParaRPr lang="en-US" dirty="0"/>
          </a:p>
        </p:txBody>
      </p:sp>
    </p:spTree>
    <p:extLst>
      <p:ext uri="{BB962C8B-B14F-4D97-AF65-F5344CB8AC3E}">
        <p14:creationId xmlns:p14="http://schemas.microsoft.com/office/powerpoint/2010/main" val="424031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a:t>
            </a:fld>
            <a:endParaRPr lang="en-US" dirty="0"/>
          </a:p>
        </p:txBody>
      </p:sp>
    </p:spTree>
    <p:extLst>
      <p:ext uri="{BB962C8B-B14F-4D97-AF65-F5344CB8AC3E}">
        <p14:creationId xmlns:p14="http://schemas.microsoft.com/office/powerpoint/2010/main" val="93292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a:t>
            </a:fld>
            <a:endParaRPr lang="en-US" dirty="0"/>
          </a:p>
        </p:txBody>
      </p:sp>
    </p:spTree>
    <p:extLst>
      <p:ext uri="{BB962C8B-B14F-4D97-AF65-F5344CB8AC3E}">
        <p14:creationId xmlns:p14="http://schemas.microsoft.com/office/powerpoint/2010/main" val="195479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1397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5</a:t>
            </a:fld>
            <a:endParaRPr lang="en-US" dirty="0"/>
          </a:p>
        </p:txBody>
      </p:sp>
    </p:spTree>
    <p:extLst>
      <p:ext uri="{BB962C8B-B14F-4D97-AF65-F5344CB8AC3E}">
        <p14:creationId xmlns:p14="http://schemas.microsoft.com/office/powerpoint/2010/main" val="206654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6</a:t>
            </a:fld>
            <a:endParaRPr lang="en-US" dirty="0"/>
          </a:p>
        </p:txBody>
      </p:sp>
    </p:spTree>
    <p:extLst>
      <p:ext uri="{BB962C8B-B14F-4D97-AF65-F5344CB8AC3E}">
        <p14:creationId xmlns:p14="http://schemas.microsoft.com/office/powerpoint/2010/main" val="306143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dirty="0"/>
          </a:p>
        </p:txBody>
      </p:sp>
    </p:spTree>
    <p:extLst>
      <p:ext uri="{BB962C8B-B14F-4D97-AF65-F5344CB8AC3E}">
        <p14:creationId xmlns:p14="http://schemas.microsoft.com/office/powerpoint/2010/main" val="415132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8</a:t>
            </a:fld>
            <a:endParaRPr lang="en-US" dirty="0"/>
          </a:p>
        </p:txBody>
      </p:sp>
    </p:spTree>
    <p:extLst>
      <p:ext uri="{BB962C8B-B14F-4D97-AF65-F5344CB8AC3E}">
        <p14:creationId xmlns:p14="http://schemas.microsoft.com/office/powerpoint/2010/main" val="421798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9</a:t>
            </a:fld>
            <a:endParaRPr lang="en-US" dirty="0"/>
          </a:p>
        </p:txBody>
      </p:sp>
    </p:spTree>
    <p:extLst>
      <p:ext uri="{BB962C8B-B14F-4D97-AF65-F5344CB8AC3E}">
        <p14:creationId xmlns:p14="http://schemas.microsoft.com/office/powerpoint/2010/main" val="89764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D1B9D6-0A24-4962-AD36-556C5050081B}" type="slidenum">
              <a:rPr lang="en-US"/>
              <a:pPr>
                <a:defRPr/>
              </a:pPr>
              <a:t>‹#›</a:t>
            </a:fld>
            <a:endParaRPr lang="en-US" dirty="0"/>
          </a:p>
        </p:txBody>
      </p:sp>
    </p:spTree>
    <p:extLst>
      <p:ext uri="{BB962C8B-B14F-4D97-AF65-F5344CB8AC3E}">
        <p14:creationId xmlns:p14="http://schemas.microsoft.com/office/powerpoint/2010/main" val="4248370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23C523C-BB08-425C-AC76-220D3B60A98F}" type="slidenum">
              <a:rPr lang="en-US"/>
              <a:pPr>
                <a:defRPr/>
              </a:pPr>
              <a:t>‹#›</a:t>
            </a:fld>
            <a:endParaRPr lang="en-US" dirty="0"/>
          </a:p>
        </p:txBody>
      </p:sp>
    </p:spTree>
    <p:extLst>
      <p:ext uri="{BB962C8B-B14F-4D97-AF65-F5344CB8AC3E}">
        <p14:creationId xmlns:p14="http://schemas.microsoft.com/office/powerpoint/2010/main" val="3754999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9D1054F-7875-40C3-8871-7BE64F293C58}" type="slidenum">
              <a:rPr lang="en-US"/>
              <a:pPr>
                <a:defRPr/>
              </a:pPr>
              <a:t>‹#›</a:t>
            </a:fld>
            <a:endParaRPr lang="en-US" dirty="0"/>
          </a:p>
        </p:txBody>
      </p:sp>
    </p:spTree>
    <p:extLst>
      <p:ext uri="{BB962C8B-B14F-4D97-AF65-F5344CB8AC3E}">
        <p14:creationId xmlns:p14="http://schemas.microsoft.com/office/powerpoint/2010/main" val="406198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35EC6C1-E120-475A-A549-E8209F6306AF}" type="datetimeFigureOut">
              <a:rPr lang="en-US">
                <a:solidFill>
                  <a:prstClr val="black">
                    <a:tint val="75000"/>
                  </a:prstClr>
                </a:solidFill>
              </a:rPr>
              <a:pPr/>
              <a:t>9/27/2017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D8FD03-D5B3-4DBF-9FBF-A270FF9DA76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23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image" Target="../media/image6.tiff"/><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dirty="0"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31"/>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32"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 id="2147484303" r:id="rId25"/>
    <p:sldLayoutId id="2147484304" r:id="rId26"/>
    <p:sldLayoutId id="2147484305" r:id="rId27"/>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mailto:michael.s.jones2@usace.army.mil"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hyperlink" Target="mailto:IMTS@usace.army.mil" TargetMode="External"/><Relationship Id="rId5" Type="http://schemas.openxmlformats.org/officeDocument/2006/relationships/hyperlink" Target="https://operations.erdc.dren.mil/navigation.cfm"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77299" y="2722442"/>
            <a:ext cx="6858001" cy="2152838"/>
          </a:xfrm>
        </p:spPr>
        <p:txBody>
          <a:bodyPr>
            <a:normAutofit lnSpcReduction="10000"/>
          </a:bodyPr>
          <a:lstStyle/>
          <a:p>
            <a:endParaRPr lang="en-US" dirty="0" smtClean="0"/>
          </a:p>
          <a:p>
            <a:endParaRPr lang="en-US" dirty="0"/>
          </a:p>
          <a:p>
            <a:r>
              <a:rPr lang="en-US" sz="1600" dirty="0" smtClean="0"/>
              <a:t>Steve Jones</a:t>
            </a:r>
          </a:p>
          <a:p>
            <a:r>
              <a:rPr lang="en-US" sz="1600" dirty="0" smtClean="0"/>
              <a:t>National Waterways Conference</a:t>
            </a:r>
          </a:p>
          <a:p>
            <a:r>
              <a:rPr lang="en-US" sz="1600" dirty="0" smtClean="0"/>
              <a:t>St. Louis, MO</a:t>
            </a:r>
          </a:p>
          <a:p>
            <a:r>
              <a:rPr lang="en-US" sz="1600" dirty="0" smtClean="0"/>
              <a:t>28 September 2017 </a:t>
            </a:r>
            <a:endParaRPr lang="en-US" sz="1600" dirty="0"/>
          </a:p>
        </p:txBody>
      </p:sp>
      <p:sp>
        <p:nvSpPr>
          <p:cNvPr id="2" name="Title 1"/>
          <p:cNvSpPr>
            <a:spLocks noGrp="1"/>
          </p:cNvSpPr>
          <p:nvPr>
            <p:ph type="title"/>
          </p:nvPr>
        </p:nvSpPr>
        <p:spPr>
          <a:xfrm>
            <a:off x="377299" y="419100"/>
            <a:ext cx="7337394" cy="1171807"/>
          </a:xfrm>
        </p:spPr>
        <p:txBody>
          <a:bodyPr>
            <a:normAutofit/>
          </a:bodyPr>
          <a:lstStyle/>
          <a:p>
            <a:r>
              <a:rPr lang="en-US" sz="3200" dirty="0" smtClean="0"/>
              <a:t>Inland </a:t>
            </a:r>
            <a:r>
              <a:rPr lang="en-US" sz="3200" dirty="0" smtClean="0">
                <a:effectLst>
                  <a:outerShdw blurRad="38100" dist="38100" dir="2700000" algn="tl">
                    <a:srgbClr val="000000">
                      <a:alpha val="43137"/>
                    </a:srgbClr>
                  </a:outerShdw>
                </a:effectLst>
              </a:rPr>
              <a:t>marine</a:t>
            </a:r>
            <a:r>
              <a:rPr lang="en-US" sz="3200" dirty="0" smtClean="0"/>
              <a:t> transportation system (Imts) UPDATE</a:t>
            </a:r>
            <a:endParaRPr lang="en-US" sz="3200" dirty="0"/>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dirty="0"/>
          </a:p>
        </p:txBody>
      </p:sp>
      <p:pic>
        <p:nvPicPr>
          <p:cNvPr id="6" name="Picture 11" descr="lock and dam 4 Allegheny barge locking thru 1032-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6000" y="2610031"/>
            <a:ext cx="4580434" cy="25551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27813" y="593725"/>
            <a:ext cx="5038642" cy="4898570"/>
          </a:xfrm>
          <a:prstGeom prst="rect">
            <a:avLst/>
          </a:prstGeom>
        </p:spPr>
      </p:pic>
      <p:sp>
        <p:nvSpPr>
          <p:cNvPr id="2" name="Slide Number Placeholder 1"/>
          <p:cNvSpPr>
            <a:spLocks noGrp="1"/>
          </p:cNvSpPr>
          <p:nvPr>
            <p:ph type="sldNum" sz="quarter" idx="10"/>
          </p:nvPr>
        </p:nvSpPr>
        <p:spPr/>
        <p:txBody>
          <a:bodyPr/>
          <a:lstStyle/>
          <a:p>
            <a:pPr>
              <a:defRPr/>
            </a:pPr>
            <a:fld id="{223C523C-BB08-425C-AC76-220D3B60A98F}" type="slidenum">
              <a:rPr lang="en-US" smtClean="0"/>
              <a:pPr>
                <a:defRPr/>
              </a:pPr>
              <a:t>10</a:t>
            </a:fld>
            <a:endParaRPr lang="en-US" dirty="0"/>
          </a:p>
        </p:txBody>
      </p:sp>
      <p:pic>
        <p:nvPicPr>
          <p:cNvPr id="3" name="Picture 2"/>
          <p:cNvPicPr>
            <a:picLocks noChangeAspect="1"/>
          </p:cNvPicPr>
          <p:nvPr/>
        </p:nvPicPr>
        <p:blipFill>
          <a:blip r:embed="rId4"/>
          <a:stretch>
            <a:fillRect/>
          </a:stretch>
        </p:blipFill>
        <p:spPr>
          <a:xfrm>
            <a:off x="404280" y="1154793"/>
            <a:ext cx="3054649" cy="3978275"/>
          </a:xfrm>
          <a:prstGeom prst="rect">
            <a:avLst/>
          </a:prstGeom>
        </p:spPr>
      </p:pic>
    </p:spTree>
    <p:extLst>
      <p:ext uri="{BB962C8B-B14F-4D97-AF65-F5344CB8AC3E}">
        <p14:creationId xmlns:p14="http://schemas.microsoft.com/office/powerpoint/2010/main" val="2186392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6186" y="639386"/>
            <a:ext cx="8425541" cy="692150"/>
          </a:xfrm>
        </p:spPr>
        <p:txBody>
          <a:bodyPr/>
          <a:lstStyle/>
          <a:p>
            <a:pPr algn="ctr"/>
            <a:r>
              <a:rPr lang="en-US" altLang="de-DE" sz="3200" dirty="0" smtClean="0"/>
              <a:t>IMTS River Information Services</a:t>
            </a:r>
            <a:br>
              <a:rPr lang="en-US" altLang="de-DE" sz="3200" dirty="0" smtClean="0"/>
            </a:br>
            <a:r>
              <a:rPr lang="en-US" altLang="de-DE" sz="3200" dirty="0" smtClean="0"/>
              <a:t>(RIS)</a:t>
            </a:r>
            <a:br>
              <a:rPr lang="en-US" altLang="de-DE" sz="3200" dirty="0" smtClean="0"/>
            </a:br>
            <a:r>
              <a:rPr lang="en-US" altLang="de-DE" dirty="0" smtClean="0"/>
              <a:t>Bottom line up front</a:t>
            </a:r>
          </a:p>
        </p:txBody>
      </p:sp>
      <p:sp>
        <p:nvSpPr>
          <p:cNvPr id="32771" name="Content Placeholder 2"/>
          <p:cNvSpPr>
            <a:spLocks noGrp="1"/>
          </p:cNvSpPr>
          <p:nvPr>
            <p:ph idx="1"/>
          </p:nvPr>
        </p:nvSpPr>
        <p:spPr>
          <a:xfrm>
            <a:off x="374754" y="1846219"/>
            <a:ext cx="8556973" cy="1286725"/>
          </a:xfrm>
        </p:spPr>
        <p:txBody>
          <a:bodyPr/>
          <a:lstStyle/>
          <a:p>
            <a:pPr marL="0" indent="0">
              <a:buFont typeface="Wingdings" charset="2"/>
              <a:buNone/>
            </a:pPr>
            <a:r>
              <a:rPr lang="en-US" altLang="de-DE" sz="1800" b="1" dirty="0" smtClean="0"/>
              <a:t>U</a:t>
            </a:r>
            <a:r>
              <a:rPr lang="en-US" altLang="de-DE" sz="1800" b="1" dirty="0" smtClean="0"/>
              <a:t>ser-friendly</a:t>
            </a:r>
            <a:r>
              <a:rPr lang="en-US" altLang="de-DE" sz="1800" b="1" dirty="0" smtClean="0"/>
              <a:t>, internet-enabled suite of services where all partners in the watershed can view shared, “harmonized” information that enables operational, tactical and strategic decision making for activities in and on the IMTS and drives their execution.</a:t>
            </a:r>
          </a:p>
        </p:txBody>
      </p:sp>
      <p:pic>
        <p:nvPicPr>
          <p:cNvPr id="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630" y="3132944"/>
            <a:ext cx="3520431" cy="3282846"/>
          </a:xfrm>
          <a:prstGeom prst="rect">
            <a:avLst/>
          </a:prstGeom>
          <a:noFill/>
          <a:ln w="9525">
            <a:noFill/>
            <a:miter lim="800000"/>
            <a:headEnd/>
            <a:tailEnd/>
          </a:ln>
          <a:effectLst/>
        </p:spPr>
      </p:pic>
    </p:spTree>
    <p:extLst>
      <p:ext uri="{BB962C8B-B14F-4D97-AF65-F5344CB8AC3E}">
        <p14:creationId xmlns:p14="http://schemas.microsoft.com/office/powerpoint/2010/main" val="3531989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51" y="196740"/>
            <a:ext cx="6440247" cy="800100"/>
          </a:xfrm>
        </p:spPr>
        <p:txBody>
          <a:bodyPr/>
          <a:lstStyle/>
          <a:p>
            <a:r>
              <a:rPr lang="en-US" sz="3600" dirty="0" smtClean="0"/>
              <a:t>RIS Key Technologies</a:t>
            </a:r>
            <a:endParaRPr lang="en-US" sz="3600" dirty="0"/>
          </a:p>
        </p:txBody>
      </p:sp>
      <p:pic>
        <p:nvPicPr>
          <p:cNvPr id="4" name="Picture 3" descr="Screen shot 2012-04-03 at 6.14.54 A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00600" y="1153693"/>
            <a:ext cx="1681203" cy="1218860"/>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190619" y="1563209"/>
            <a:ext cx="4457700" cy="4062335"/>
          </a:xfrm>
        </p:spPr>
        <p:txBody>
          <a:bodyPr/>
          <a:lstStyle/>
          <a:p>
            <a:pPr>
              <a:buFont typeface="Arial" panose="020B0604020202020204" pitchFamily="34" charset="0"/>
              <a:buChar char="•"/>
            </a:pPr>
            <a:r>
              <a:rPr lang="en-US" dirty="0"/>
              <a:t>Inland </a:t>
            </a:r>
            <a:r>
              <a:rPr lang="en-US" dirty="0" err="1"/>
              <a:t>ECDIS</a:t>
            </a:r>
            <a:r>
              <a:rPr lang="en-US" dirty="0"/>
              <a:t> (IENC/</a:t>
            </a:r>
            <a:r>
              <a:rPr lang="en-US" dirty="0" err="1"/>
              <a:t>ENC</a:t>
            </a:r>
            <a:r>
              <a:rPr lang="en-US" dirty="0"/>
              <a:t>)</a:t>
            </a:r>
          </a:p>
          <a:p>
            <a:pPr>
              <a:buFont typeface="Arial" panose="020B0604020202020204" pitchFamily="34" charset="0"/>
              <a:buChar char="•"/>
            </a:pPr>
            <a:r>
              <a:rPr lang="en-US" dirty="0"/>
              <a:t>Vessel tracking and tracing</a:t>
            </a:r>
          </a:p>
          <a:p>
            <a:pPr>
              <a:buFont typeface="Arial" panose="020B0604020202020204" pitchFamily="34" charset="0"/>
              <a:buChar char="•"/>
            </a:pPr>
            <a:r>
              <a:rPr lang="en-US" dirty="0"/>
              <a:t>Notices to Skippers (USACE NTNI &amp; USCG </a:t>
            </a:r>
            <a:r>
              <a:rPr lang="en-US" dirty="0" err="1"/>
              <a:t>NTM</a:t>
            </a:r>
            <a:r>
              <a:rPr lang="en-US" dirty="0"/>
              <a:t>)</a:t>
            </a:r>
          </a:p>
          <a:p>
            <a:pPr>
              <a:buFont typeface="Arial" panose="020B0604020202020204" pitchFamily="34" charset="0"/>
              <a:buChar char="•"/>
            </a:pPr>
            <a:r>
              <a:rPr lang="en-US" dirty="0"/>
              <a:t>Electronic Reporting (to USACE and other agencies)</a:t>
            </a:r>
          </a:p>
          <a:p>
            <a:pPr>
              <a:buFont typeface="Arial" panose="020B0604020202020204" pitchFamily="34" charset="0"/>
              <a:buChar char="•"/>
            </a:pPr>
            <a:r>
              <a:rPr lang="en-US" dirty="0"/>
              <a:t>Reference Data</a:t>
            </a:r>
          </a:p>
          <a:p>
            <a:pPr>
              <a:buFont typeface="Arial" panose="020B0604020202020204" pitchFamily="34" charset="0"/>
              <a:buChar char="•"/>
            </a:pPr>
            <a:r>
              <a:rPr lang="en-US" i="1" dirty="0"/>
              <a:t>Value added services </a:t>
            </a:r>
            <a:r>
              <a:rPr lang="en-US" dirty="0"/>
              <a:t>(Readiness “bubble chart”/Apps, etc.)</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7507" y="1594821"/>
            <a:ext cx="2119692" cy="2040256"/>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02888" y="2765818"/>
            <a:ext cx="1578915" cy="161390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4333" y="4441641"/>
            <a:ext cx="2974940" cy="1673405"/>
          </a:xfrm>
          <a:prstGeom prst="rect">
            <a:avLst/>
          </a:prstGeom>
        </p:spPr>
      </p:pic>
      <p:pic>
        <p:nvPicPr>
          <p:cNvPr id="6" name="Content Placeholder 3" descr="Screen shot 2012-10-15 at 4.26.28 PM.png"/>
          <p:cNvPicPr>
            <a:picLocks noChangeAspect="1"/>
          </p:cNvPicPr>
          <p:nvPr/>
        </p:nvPicPr>
        <p:blipFill>
          <a:blip r:embed="rId7" cstate="email">
            <a:extLst>
              <a:ext uri="{28A0092B-C50C-407E-A947-70E740481C1C}">
                <a14:useLocalDpi xmlns:a14="http://schemas.microsoft.com/office/drawing/2010/main"/>
              </a:ext>
            </a:extLst>
          </a:blip>
          <a:srcRect t="-9523"/>
          <a:stretch>
            <a:fillRect/>
          </a:stretch>
        </p:blipFill>
        <p:spPr bwMode="auto">
          <a:xfrm>
            <a:off x="6176884" y="3750046"/>
            <a:ext cx="2686050" cy="1056312"/>
          </a:xfrm>
          <a:prstGeom prst="rect">
            <a:avLst/>
          </a:prstGeom>
          <a:noFill/>
          <a:ln w="9525">
            <a:no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822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01146" y="3451309"/>
            <a:ext cx="866929" cy="385763"/>
          </a:xfrm>
          <a:prstGeom prst="roundRect">
            <a:avLst/>
          </a:prstGeom>
          <a:solidFill>
            <a:schemeClr val="bg1"/>
          </a:solidFill>
          <a:ln w="57150">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13" dirty="0">
                <a:solidFill>
                  <a:prstClr val="black"/>
                </a:solidFill>
                <a:latin typeface="Arial" panose="020B0604020202020204" pitchFamily="34" charset="0"/>
                <a:cs typeface="Arial" panose="020B0604020202020204" pitchFamily="34" charset="0"/>
              </a:rPr>
              <a:t>RIS TEAM</a:t>
            </a:r>
          </a:p>
        </p:txBody>
      </p:sp>
      <p:cxnSp>
        <p:nvCxnSpPr>
          <p:cNvPr id="15" name="Straight Connector 14"/>
          <p:cNvCxnSpPr/>
          <p:nvPr/>
        </p:nvCxnSpPr>
        <p:spPr>
          <a:xfrm flipH="1" flipV="1">
            <a:off x="6458000" y="4208913"/>
            <a:ext cx="4148" cy="49776"/>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5" idx="0"/>
          </p:cNvCxnSpPr>
          <p:nvPr/>
        </p:nvCxnSpPr>
        <p:spPr>
          <a:xfrm flipH="1" flipV="1">
            <a:off x="3234446" y="3280290"/>
            <a:ext cx="164" cy="17102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a:stCxn id="5" idx="2"/>
          </p:cNvCxnSpPr>
          <p:nvPr/>
        </p:nvCxnSpPr>
        <p:spPr>
          <a:xfrm flipH="1">
            <a:off x="3234446" y="3837073"/>
            <a:ext cx="164" cy="158944"/>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V="1">
            <a:off x="2241026" y="3182787"/>
            <a:ext cx="0" cy="106445"/>
          </a:xfrm>
          <a:prstGeom prst="line">
            <a:avLst/>
          </a:prstGeom>
        </p:spPr>
        <p:style>
          <a:lnRef idx="2">
            <a:schemeClr val="dk1"/>
          </a:lnRef>
          <a:fillRef idx="0">
            <a:schemeClr val="dk1"/>
          </a:fillRef>
          <a:effectRef idx="1">
            <a:schemeClr val="dk1"/>
          </a:effectRef>
          <a:fontRef idx="minor">
            <a:schemeClr val="tx1"/>
          </a:fontRef>
        </p:style>
      </p:cxnSp>
      <p:sp>
        <p:nvSpPr>
          <p:cNvPr id="2" name="Rounded Rectangle 1"/>
          <p:cNvSpPr/>
          <p:nvPr/>
        </p:nvSpPr>
        <p:spPr>
          <a:xfrm>
            <a:off x="1632054" y="2051689"/>
            <a:ext cx="1062080" cy="514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200" dirty="0">
                <a:solidFill>
                  <a:prstClr val="black"/>
                </a:solidFill>
                <a:latin typeface="Arial" panose="020B0604020202020204" pitchFamily="34" charset="0"/>
                <a:cs typeface="Arial" panose="020B0604020202020204" pitchFamily="34" charset="0"/>
              </a:rPr>
              <a:t>Commander</a:t>
            </a:r>
          </a:p>
          <a:p>
            <a:pPr algn="ctr"/>
            <a:r>
              <a:rPr lang="en-US" sz="1200" dirty="0">
                <a:solidFill>
                  <a:prstClr val="black"/>
                </a:solidFill>
                <a:latin typeface="Arial" panose="020B0604020202020204" pitchFamily="34" charset="0"/>
                <a:cs typeface="Arial" panose="020B0604020202020204" pitchFamily="34" charset="0"/>
              </a:rPr>
              <a:t>LRD</a:t>
            </a:r>
          </a:p>
        </p:txBody>
      </p:sp>
      <p:sp>
        <p:nvSpPr>
          <p:cNvPr id="3" name="Rounded Rectangle 2"/>
          <p:cNvSpPr/>
          <p:nvPr/>
        </p:nvSpPr>
        <p:spPr>
          <a:xfrm>
            <a:off x="1632054" y="2656789"/>
            <a:ext cx="1062080" cy="514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200" dirty="0">
                <a:solidFill>
                  <a:prstClr val="black"/>
                </a:solidFill>
                <a:latin typeface="Arial" panose="020B0604020202020204" pitchFamily="34" charset="0"/>
                <a:cs typeface="Arial" panose="020B0604020202020204" pitchFamily="34" charset="0"/>
              </a:rPr>
              <a:t>Commander LRP</a:t>
            </a:r>
          </a:p>
        </p:txBody>
      </p:sp>
      <p:cxnSp>
        <p:nvCxnSpPr>
          <p:cNvPr id="16" name="Straight Connector 15"/>
          <p:cNvCxnSpPr>
            <a:stCxn id="3" idx="0"/>
            <a:endCxn id="2" idx="2"/>
          </p:cNvCxnSpPr>
          <p:nvPr/>
        </p:nvCxnSpPr>
        <p:spPr>
          <a:xfrm flipV="1">
            <a:off x="2163094" y="2566039"/>
            <a:ext cx="0" cy="90750"/>
          </a:xfrm>
          <a:prstGeom prst="line">
            <a:avLst/>
          </a:prstGeom>
        </p:spPr>
        <p:style>
          <a:lnRef idx="3">
            <a:schemeClr val="dk1"/>
          </a:lnRef>
          <a:fillRef idx="0">
            <a:schemeClr val="dk1"/>
          </a:fillRef>
          <a:effectRef idx="2">
            <a:schemeClr val="dk1"/>
          </a:effectRef>
          <a:fontRef idx="minor">
            <a:schemeClr val="tx1"/>
          </a:fontRef>
        </p:style>
      </p:cxnSp>
      <p:sp>
        <p:nvSpPr>
          <p:cNvPr id="26" name="Rounded Rectangle 25"/>
          <p:cNvSpPr/>
          <p:nvPr/>
        </p:nvSpPr>
        <p:spPr>
          <a:xfrm>
            <a:off x="3706984" y="2059480"/>
            <a:ext cx="1614613" cy="5143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125" dirty="0">
                <a:solidFill>
                  <a:prstClr val="black"/>
                </a:solidFill>
                <a:latin typeface="Arial" panose="020B0604020202020204" pitchFamily="34" charset="0"/>
                <a:cs typeface="Arial" panose="020B0604020202020204" pitchFamily="34" charset="0"/>
              </a:rPr>
              <a:t>DCG Civil &amp; Emergency Operations HQUSACE</a:t>
            </a:r>
            <a:endParaRPr lang="en-US" sz="1125" dirty="0">
              <a:solidFill>
                <a:prstClr val="white"/>
              </a:solidFill>
              <a:latin typeface="Arial" panose="020B0604020202020204" pitchFamily="34" charset="0"/>
              <a:cs typeface="Arial" panose="020B0604020202020204" pitchFamily="34" charset="0"/>
            </a:endParaRPr>
          </a:p>
        </p:txBody>
      </p:sp>
      <p:sp>
        <p:nvSpPr>
          <p:cNvPr id="29" name="Rounded Rectangle 28"/>
          <p:cNvSpPr/>
          <p:nvPr/>
        </p:nvSpPr>
        <p:spPr>
          <a:xfrm>
            <a:off x="3706984" y="2668437"/>
            <a:ext cx="1614613" cy="5143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dirty="0">
                <a:solidFill>
                  <a:prstClr val="black"/>
                </a:solidFill>
                <a:latin typeface="Arial" panose="020B0604020202020204" pitchFamily="34" charset="0"/>
                <a:cs typeface="Arial" panose="020B0604020202020204" pitchFamily="34" charset="0"/>
              </a:rPr>
              <a:t>IMTS BOARD OF DIRECTORS</a:t>
            </a:r>
          </a:p>
        </p:txBody>
      </p:sp>
      <p:cxnSp>
        <p:nvCxnSpPr>
          <p:cNvPr id="33" name="Straight Connector 32"/>
          <p:cNvCxnSpPr/>
          <p:nvPr/>
        </p:nvCxnSpPr>
        <p:spPr>
          <a:xfrm flipV="1">
            <a:off x="4514289" y="2577688"/>
            <a:ext cx="0" cy="90750"/>
          </a:xfrm>
          <a:prstGeom prst="line">
            <a:avLst/>
          </a:prstGeom>
        </p:spPr>
        <p:style>
          <a:lnRef idx="3">
            <a:schemeClr val="dk1"/>
          </a:lnRef>
          <a:fillRef idx="0">
            <a:schemeClr val="dk1"/>
          </a:fillRef>
          <a:effectRef idx="2">
            <a:schemeClr val="dk1"/>
          </a:effectRef>
          <a:fontRef idx="minor">
            <a:schemeClr val="tx1"/>
          </a:fontRef>
        </p:style>
      </p:cxnSp>
      <p:sp>
        <p:nvSpPr>
          <p:cNvPr id="34" name="Rectangle 16"/>
          <p:cNvSpPr>
            <a:spLocks noChangeArrowheads="1"/>
          </p:cNvSpPr>
          <p:nvPr/>
        </p:nvSpPr>
        <p:spPr bwMode="auto">
          <a:xfrm>
            <a:off x="5097283" y="3451310"/>
            <a:ext cx="860345" cy="380580"/>
          </a:xfrm>
          <a:prstGeom prst="rect">
            <a:avLst/>
          </a:prstGeom>
          <a:solidFill>
            <a:schemeClr val="accent2"/>
          </a:solidFill>
          <a:ln w="28575">
            <a:solidFill>
              <a:schemeClr val="tx1"/>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 typeface="Wingdings" panose="05000000000000000000" pitchFamily="2" charset="2"/>
              <a:buNone/>
            </a:pPr>
            <a:r>
              <a:rPr lang="en-US" altLang="en-US" sz="1350" b="1" dirty="0">
                <a:solidFill>
                  <a:srgbClr val="FFFFFF"/>
                </a:solidFill>
                <a:cs typeface="Times New Roman" panose="02020603050405020304" pitchFamily="18" charset="0"/>
              </a:rPr>
              <a:t>      </a:t>
            </a:r>
            <a:r>
              <a:rPr lang="en-US" altLang="en-US" sz="675" b="1" dirty="0">
                <a:solidFill>
                  <a:srgbClr val="FFFFFF"/>
                </a:solidFill>
                <a:cs typeface="Arial" panose="020B0604020202020204" pitchFamily="34" charset="0"/>
              </a:rPr>
              <a:t>Working</a:t>
            </a:r>
            <a:endParaRPr lang="en-US" altLang="en-US" sz="675" b="1" dirty="0">
              <a:solidFill>
                <a:prstClr val="black"/>
              </a:solidFill>
              <a:cs typeface="Arial" panose="020B0604020202020204" pitchFamily="34" charset="0"/>
            </a:endParaRPr>
          </a:p>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          Group</a:t>
            </a:r>
            <a:endParaRPr lang="en-US" altLang="en-US" sz="675" b="1" dirty="0">
              <a:solidFill>
                <a:prstClr val="black"/>
              </a:solidFill>
              <a:cs typeface="Arial" panose="020B0604020202020204" pitchFamily="34" charset="0"/>
            </a:endParaRPr>
          </a:p>
        </p:txBody>
      </p:sp>
      <p:sp>
        <p:nvSpPr>
          <p:cNvPr id="35" name="AutoShape 5"/>
          <p:cNvSpPr>
            <a:spLocks noChangeArrowheads="1"/>
          </p:cNvSpPr>
          <p:nvPr/>
        </p:nvSpPr>
        <p:spPr bwMode="auto">
          <a:xfrm>
            <a:off x="5179039" y="3554328"/>
            <a:ext cx="313547" cy="200054"/>
          </a:xfrm>
          <a:prstGeom prst="roundRect">
            <a:avLst>
              <a:gd name="adj" fmla="val 16667"/>
            </a:avLst>
          </a:prstGeom>
          <a:solidFill>
            <a:schemeClr val="hlink"/>
          </a:solidFill>
          <a:ln w="1587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 typeface="Wingdings" panose="05000000000000000000" pitchFamily="2" charset="2"/>
              <a:buNone/>
            </a:pPr>
            <a:r>
              <a:rPr lang="en-US" altLang="en-US" sz="675" b="1" dirty="0">
                <a:solidFill>
                  <a:srgbClr val="FFFFFF"/>
                </a:solidFill>
                <a:cs typeface="Times New Roman" panose="02020603050405020304" pitchFamily="18" charset="0"/>
              </a:rPr>
              <a:t> </a:t>
            </a:r>
            <a:r>
              <a:rPr lang="en-US" altLang="en-US" sz="675" b="1" dirty="0" err="1">
                <a:solidFill>
                  <a:srgbClr val="FFFFFF"/>
                </a:solidFill>
                <a:cs typeface="Times New Roman" panose="02020603050405020304" pitchFamily="18" charset="0"/>
              </a:rPr>
              <a:t>WGEC</a:t>
            </a:r>
            <a:endParaRPr lang="en-US" altLang="en-US" sz="675" dirty="0">
              <a:solidFill>
                <a:prstClr val="black"/>
              </a:solidFill>
              <a:latin typeface="Times New Roman" panose="02020603050405020304" pitchFamily="18" charset="0"/>
              <a:cs typeface="Times New Roman" panose="02020603050405020304" pitchFamily="18" charset="0"/>
            </a:endParaRPr>
          </a:p>
        </p:txBody>
      </p:sp>
      <p:sp>
        <p:nvSpPr>
          <p:cNvPr id="39" name="Rectangle 38"/>
          <p:cNvSpPr/>
          <p:nvPr/>
        </p:nvSpPr>
        <p:spPr bwMode="auto">
          <a:xfrm>
            <a:off x="6496712" y="3464066"/>
            <a:ext cx="916886" cy="355068"/>
          </a:xfrm>
          <a:prstGeom prst="rect">
            <a:avLst/>
          </a:prstGeom>
          <a:solidFill>
            <a:srgbClr val="0416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75" b="1" dirty="0">
                <a:solidFill>
                  <a:srgbClr val="FFFFFF"/>
                </a:solidFill>
                <a:latin typeface="Arial" panose="020B0604020202020204" pitchFamily="34" charset="0"/>
                <a:ea typeface="Times New Roman" panose="02020603050405020304" pitchFamily="18" charset="0"/>
                <a:cs typeface="Arial" panose="020B0604020202020204" pitchFamily="34" charset="0"/>
              </a:rPr>
              <a:t>IMTS Division/MSC</a:t>
            </a:r>
          </a:p>
          <a:p>
            <a:pPr algn="ctr">
              <a:defRPr/>
            </a:pPr>
            <a:r>
              <a:rPr lang="en-US" sz="675" b="1" dirty="0">
                <a:solidFill>
                  <a:srgbClr val="FFFFFF"/>
                </a:solidFill>
                <a:latin typeface="Arial" panose="020B0604020202020204" pitchFamily="34" charset="0"/>
                <a:ea typeface="Times New Roman" panose="02020603050405020304" pitchFamily="18" charset="0"/>
                <a:cs typeface="Arial" panose="020B0604020202020204" pitchFamily="34" charset="0"/>
              </a:rPr>
              <a:t> Management Teams</a:t>
            </a:r>
            <a:endParaRPr lang="en-US" sz="675"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57" name="AutoShape 5"/>
          <p:cNvSpPr>
            <a:spLocks noChangeArrowheads="1"/>
          </p:cNvSpPr>
          <p:nvPr/>
        </p:nvSpPr>
        <p:spPr bwMode="auto">
          <a:xfrm>
            <a:off x="6418693" y="3957835"/>
            <a:ext cx="1075388" cy="406844"/>
          </a:xfrm>
          <a:prstGeom prst="roundRect">
            <a:avLst>
              <a:gd name="adj" fmla="val 16667"/>
            </a:avLst>
          </a:prstGeom>
          <a:solidFill>
            <a:schemeClr val="hlink"/>
          </a:solidFill>
          <a:ln w="2857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 typeface="Wingdings" panose="05000000000000000000" pitchFamily="2" charset="2"/>
              <a:buNone/>
            </a:pPr>
            <a:r>
              <a:rPr lang="en-US" altLang="en-US" sz="675" b="1" dirty="0">
                <a:solidFill>
                  <a:srgbClr val="FFFFFF"/>
                </a:solidFill>
                <a:cs typeface="Times New Roman" panose="02020603050405020304" pitchFamily="18" charset="0"/>
              </a:rPr>
              <a:t>Regional  Collaborative</a:t>
            </a:r>
          </a:p>
          <a:p>
            <a:pPr algn="ctr">
              <a:spcBef>
                <a:spcPct val="0"/>
              </a:spcBef>
              <a:buFont typeface="Wingdings" panose="05000000000000000000" pitchFamily="2" charset="2"/>
              <a:buNone/>
            </a:pPr>
            <a:r>
              <a:rPr lang="en-US" altLang="en-US" sz="675" b="1" dirty="0">
                <a:solidFill>
                  <a:srgbClr val="FFFFFF"/>
                </a:solidFill>
                <a:cs typeface="Times New Roman" panose="02020603050405020304" pitchFamily="18" charset="0"/>
              </a:rPr>
              <a:t>Action Teams</a:t>
            </a:r>
            <a:endParaRPr lang="en-US" altLang="en-US" sz="675" dirty="0">
              <a:solidFill>
                <a:prstClr val="black"/>
              </a:solidFill>
              <a:latin typeface="Times New Roman" panose="02020603050405020304" pitchFamily="18" charset="0"/>
              <a:cs typeface="Times New Roman" panose="02020603050405020304" pitchFamily="18" charset="0"/>
            </a:endParaRPr>
          </a:p>
        </p:txBody>
      </p:sp>
      <p:sp>
        <p:nvSpPr>
          <p:cNvPr id="58" name="AutoShape 5"/>
          <p:cNvSpPr>
            <a:spLocks noChangeArrowheads="1"/>
          </p:cNvSpPr>
          <p:nvPr/>
        </p:nvSpPr>
        <p:spPr bwMode="auto">
          <a:xfrm>
            <a:off x="5536847" y="3957835"/>
            <a:ext cx="749654" cy="406844"/>
          </a:xfrm>
          <a:prstGeom prst="roundRect">
            <a:avLst>
              <a:gd name="adj" fmla="val 16667"/>
            </a:avLst>
          </a:prstGeom>
          <a:solidFill>
            <a:schemeClr val="hlink"/>
          </a:solidFill>
          <a:ln w="2857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Collaborative</a:t>
            </a:r>
            <a:endParaRPr lang="en-US" altLang="en-US" sz="675" dirty="0">
              <a:solidFill>
                <a:prstClr val="black"/>
              </a:solidFill>
              <a:cs typeface="Arial" panose="020B0604020202020204" pitchFamily="34" charset="0"/>
            </a:endParaRPr>
          </a:p>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Action Teams</a:t>
            </a:r>
          </a:p>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 (Ad Hoc)</a:t>
            </a:r>
            <a:endParaRPr lang="en-US" altLang="en-US" sz="675" dirty="0">
              <a:solidFill>
                <a:prstClr val="black"/>
              </a:solidFill>
              <a:cs typeface="Arial" panose="020B0604020202020204" pitchFamily="34" charset="0"/>
            </a:endParaRPr>
          </a:p>
        </p:txBody>
      </p:sp>
      <p:sp>
        <p:nvSpPr>
          <p:cNvPr id="59" name="AutoShape 5"/>
          <p:cNvSpPr>
            <a:spLocks noChangeArrowheads="1"/>
          </p:cNvSpPr>
          <p:nvPr/>
        </p:nvSpPr>
        <p:spPr bwMode="auto">
          <a:xfrm>
            <a:off x="4707671" y="3957835"/>
            <a:ext cx="784915" cy="406844"/>
          </a:xfrm>
          <a:prstGeom prst="roundRect">
            <a:avLst>
              <a:gd name="adj" fmla="val 16667"/>
            </a:avLst>
          </a:prstGeom>
          <a:solidFill>
            <a:schemeClr val="hlink"/>
          </a:solidFill>
          <a:ln w="2857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Process Action</a:t>
            </a:r>
            <a:endParaRPr lang="en-US" altLang="en-US" sz="675" dirty="0">
              <a:solidFill>
                <a:prstClr val="black"/>
              </a:solidFill>
              <a:cs typeface="Arial" panose="020B0604020202020204" pitchFamily="34" charset="0"/>
            </a:endParaRPr>
          </a:p>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Teams</a:t>
            </a:r>
          </a:p>
          <a:p>
            <a:pPr algn="ctr">
              <a:spcBef>
                <a:spcPct val="0"/>
              </a:spcBef>
              <a:buFont typeface="Wingdings" panose="05000000000000000000" pitchFamily="2" charset="2"/>
              <a:buNone/>
            </a:pPr>
            <a:r>
              <a:rPr lang="en-US" altLang="en-US" sz="675" b="1" dirty="0">
                <a:solidFill>
                  <a:srgbClr val="FFFFFF"/>
                </a:solidFill>
                <a:cs typeface="Arial" panose="020B0604020202020204" pitchFamily="34" charset="0"/>
              </a:rPr>
              <a:t> (Standing)</a:t>
            </a:r>
            <a:endParaRPr lang="en-US" altLang="en-US" sz="675" dirty="0">
              <a:solidFill>
                <a:prstClr val="black"/>
              </a:solidFill>
              <a:cs typeface="Arial" panose="020B0604020202020204" pitchFamily="34" charset="0"/>
            </a:endParaRPr>
          </a:p>
        </p:txBody>
      </p:sp>
      <p:cxnSp>
        <p:nvCxnSpPr>
          <p:cNvPr id="61" name="Straight Connector 60"/>
          <p:cNvCxnSpPr>
            <a:stCxn id="57" idx="0"/>
            <a:endCxn id="39" idx="2"/>
          </p:cNvCxnSpPr>
          <p:nvPr/>
        </p:nvCxnSpPr>
        <p:spPr>
          <a:xfrm flipH="1" flipV="1">
            <a:off x="6955155" y="3819133"/>
            <a:ext cx="1232" cy="138701"/>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a:stCxn id="34" idx="3"/>
            <a:endCxn id="39" idx="1"/>
          </p:cNvCxnSpPr>
          <p:nvPr/>
        </p:nvCxnSpPr>
        <p:spPr>
          <a:xfrm>
            <a:off x="5957628" y="3641600"/>
            <a:ext cx="539086" cy="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a:stCxn id="58" idx="0"/>
          </p:cNvCxnSpPr>
          <p:nvPr/>
        </p:nvCxnSpPr>
        <p:spPr>
          <a:xfrm flipH="1" flipV="1">
            <a:off x="5911674" y="3888485"/>
            <a:ext cx="1" cy="6935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a:stCxn id="59" idx="0"/>
          </p:cNvCxnSpPr>
          <p:nvPr/>
        </p:nvCxnSpPr>
        <p:spPr>
          <a:xfrm flipH="1" flipV="1">
            <a:off x="5097281" y="3888485"/>
            <a:ext cx="2846" cy="69350"/>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5097283" y="3880327"/>
            <a:ext cx="814391" cy="8158"/>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a:stCxn id="34" idx="2"/>
          </p:cNvCxnSpPr>
          <p:nvPr/>
        </p:nvCxnSpPr>
        <p:spPr>
          <a:xfrm>
            <a:off x="5527454" y="3831890"/>
            <a:ext cx="9392" cy="56594"/>
          </a:xfrm>
          <a:prstGeom prst="line">
            <a:avLst/>
          </a:prstGeom>
        </p:spPr>
        <p:style>
          <a:lnRef idx="3">
            <a:schemeClr val="dk1"/>
          </a:lnRef>
          <a:fillRef idx="0">
            <a:schemeClr val="dk1"/>
          </a:fillRef>
          <a:effectRef idx="2">
            <a:schemeClr val="dk1"/>
          </a:effectRef>
          <a:fontRef idx="minor">
            <a:schemeClr val="tx1"/>
          </a:fontRef>
        </p:style>
      </p:cxnSp>
      <p:sp>
        <p:nvSpPr>
          <p:cNvPr id="85" name="Oval 84"/>
          <p:cNvSpPr/>
          <p:nvPr/>
        </p:nvSpPr>
        <p:spPr>
          <a:xfrm>
            <a:off x="4514290" y="3097012"/>
            <a:ext cx="3486710" cy="18019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solidFill>
                <a:prstClr val="white"/>
              </a:solidFill>
            </a:endParaRPr>
          </a:p>
        </p:txBody>
      </p:sp>
      <p:cxnSp>
        <p:nvCxnSpPr>
          <p:cNvPr id="95" name="Straight Connector 94"/>
          <p:cNvCxnSpPr/>
          <p:nvPr/>
        </p:nvCxnSpPr>
        <p:spPr>
          <a:xfrm>
            <a:off x="4514290" y="3282242"/>
            <a:ext cx="1013165" cy="6990"/>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p:cNvCxnSpPr>
            <a:stCxn id="29" idx="2"/>
          </p:cNvCxnSpPr>
          <p:nvPr/>
        </p:nvCxnSpPr>
        <p:spPr>
          <a:xfrm>
            <a:off x="4514289" y="3182787"/>
            <a:ext cx="0" cy="106445"/>
          </a:xfrm>
          <a:prstGeom prst="line">
            <a:avLst/>
          </a:prstGeom>
        </p:spPr>
        <p:style>
          <a:lnRef idx="3">
            <a:schemeClr val="dk1"/>
          </a:lnRef>
          <a:fillRef idx="0">
            <a:schemeClr val="dk1"/>
          </a:fillRef>
          <a:effectRef idx="2">
            <a:schemeClr val="dk1"/>
          </a:effectRef>
          <a:fontRef idx="minor">
            <a:schemeClr val="tx1"/>
          </a:fontRef>
        </p:style>
      </p:cxnSp>
      <p:cxnSp>
        <p:nvCxnSpPr>
          <p:cNvPr id="100" name="Straight Connector 99"/>
          <p:cNvCxnSpPr>
            <a:stCxn id="34" idx="0"/>
          </p:cNvCxnSpPr>
          <p:nvPr/>
        </p:nvCxnSpPr>
        <p:spPr>
          <a:xfrm flipV="1">
            <a:off x="5527454" y="3289232"/>
            <a:ext cx="0" cy="162078"/>
          </a:xfrm>
          <a:prstGeom prst="line">
            <a:avLst/>
          </a:prstGeom>
        </p:spPr>
        <p:style>
          <a:lnRef idx="3">
            <a:schemeClr val="dk1"/>
          </a:lnRef>
          <a:fillRef idx="0">
            <a:schemeClr val="dk1"/>
          </a:fillRef>
          <a:effectRef idx="2">
            <a:schemeClr val="dk1"/>
          </a:effectRef>
          <a:fontRef idx="minor">
            <a:schemeClr val="tx1"/>
          </a:fontRef>
        </p:style>
      </p:cxnSp>
      <p:cxnSp>
        <p:nvCxnSpPr>
          <p:cNvPr id="102" name="Straight Connector 101"/>
          <p:cNvCxnSpPr>
            <a:stCxn id="5" idx="3"/>
            <a:endCxn id="34" idx="1"/>
          </p:cNvCxnSpPr>
          <p:nvPr/>
        </p:nvCxnSpPr>
        <p:spPr>
          <a:xfrm flipV="1">
            <a:off x="3668075" y="3641601"/>
            <a:ext cx="1429208" cy="2591"/>
          </a:xfrm>
          <a:prstGeom prst="line">
            <a:avLst/>
          </a:prstGeom>
          <a:ln>
            <a:prstDash val="lgDashDot"/>
          </a:ln>
        </p:spPr>
        <p:style>
          <a:lnRef idx="3">
            <a:schemeClr val="dk1"/>
          </a:lnRef>
          <a:fillRef idx="0">
            <a:schemeClr val="dk1"/>
          </a:fillRef>
          <a:effectRef idx="2">
            <a:schemeClr val="dk1"/>
          </a:effectRef>
          <a:fontRef idx="minor">
            <a:schemeClr val="tx1"/>
          </a:fontRef>
        </p:style>
      </p:cxnSp>
      <p:cxnSp>
        <p:nvCxnSpPr>
          <p:cNvPr id="106" name="Straight Connector 105"/>
          <p:cNvCxnSpPr/>
          <p:nvPr/>
        </p:nvCxnSpPr>
        <p:spPr>
          <a:xfrm flipH="1">
            <a:off x="3254028" y="3282241"/>
            <a:ext cx="1260261" cy="0"/>
          </a:xfrm>
          <a:prstGeom prst="line">
            <a:avLst/>
          </a:prstGeom>
          <a:ln>
            <a:prstDash val="lgDashDotDot"/>
          </a:ln>
        </p:spPr>
        <p:style>
          <a:lnRef idx="3">
            <a:schemeClr val="dk1"/>
          </a:lnRef>
          <a:fillRef idx="0">
            <a:schemeClr val="dk1"/>
          </a:fillRef>
          <a:effectRef idx="2">
            <a:schemeClr val="dk1"/>
          </a:effectRef>
          <a:fontRef idx="minor">
            <a:schemeClr val="tx1"/>
          </a:fontRef>
        </p:style>
      </p:cxnSp>
      <p:cxnSp>
        <p:nvCxnSpPr>
          <p:cNvPr id="108" name="Straight Connector 107"/>
          <p:cNvCxnSpPr/>
          <p:nvPr/>
        </p:nvCxnSpPr>
        <p:spPr>
          <a:xfrm flipH="1">
            <a:off x="2241027" y="3282241"/>
            <a:ext cx="1013002" cy="0"/>
          </a:xfrm>
          <a:prstGeom prst="line">
            <a:avLst/>
          </a:prstGeom>
        </p:spPr>
        <p:style>
          <a:lnRef idx="3">
            <a:schemeClr val="dk1"/>
          </a:lnRef>
          <a:fillRef idx="0">
            <a:schemeClr val="dk1"/>
          </a:fillRef>
          <a:effectRef idx="2">
            <a:schemeClr val="dk1"/>
          </a:effectRef>
          <a:fontRef idx="minor">
            <a:schemeClr val="tx1"/>
          </a:fontRef>
        </p:style>
      </p:cxnSp>
      <p:sp>
        <p:nvSpPr>
          <p:cNvPr id="110" name="Rounded Rectangle 109"/>
          <p:cNvSpPr/>
          <p:nvPr/>
        </p:nvSpPr>
        <p:spPr>
          <a:xfrm>
            <a:off x="2090059" y="4173490"/>
            <a:ext cx="928199" cy="514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dirty="0">
                <a:solidFill>
                  <a:prstClr val="black"/>
                </a:solidFill>
              </a:rPr>
              <a:t>KEY EXECUTIVES GROUP</a:t>
            </a:r>
          </a:p>
        </p:txBody>
      </p:sp>
      <p:sp>
        <p:nvSpPr>
          <p:cNvPr id="111" name="Rounded Rectangle 110"/>
          <p:cNvSpPr/>
          <p:nvPr/>
        </p:nvSpPr>
        <p:spPr>
          <a:xfrm>
            <a:off x="3482358" y="4173495"/>
            <a:ext cx="885272" cy="5143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788" dirty="0">
                <a:solidFill>
                  <a:prstClr val="black"/>
                </a:solidFill>
                <a:latin typeface="Arial" panose="020B0604020202020204" pitchFamily="34" charset="0"/>
                <a:cs typeface="Arial" panose="020B0604020202020204" pitchFamily="34" charset="0"/>
              </a:rPr>
              <a:t>TECHNOLOGY &amp; SERVICES GROUP</a:t>
            </a:r>
          </a:p>
        </p:txBody>
      </p:sp>
      <p:cxnSp>
        <p:nvCxnSpPr>
          <p:cNvPr id="114" name="Straight Connector 113"/>
          <p:cNvCxnSpPr>
            <a:stCxn id="110" idx="0"/>
          </p:cNvCxnSpPr>
          <p:nvPr/>
        </p:nvCxnSpPr>
        <p:spPr>
          <a:xfrm flipV="1">
            <a:off x="2554157" y="3997967"/>
            <a:ext cx="0" cy="175523"/>
          </a:xfrm>
          <a:prstGeom prst="line">
            <a:avLst/>
          </a:prstGeom>
        </p:spPr>
        <p:style>
          <a:lnRef idx="3">
            <a:schemeClr val="dk1"/>
          </a:lnRef>
          <a:fillRef idx="0">
            <a:schemeClr val="dk1"/>
          </a:fillRef>
          <a:effectRef idx="2">
            <a:schemeClr val="dk1"/>
          </a:effectRef>
          <a:fontRef idx="minor">
            <a:schemeClr val="tx1"/>
          </a:fontRef>
        </p:style>
      </p:cxnSp>
      <p:cxnSp>
        <p:nvCxnSpPr>
          <p:cNvPr id="116" name="Straight Connector 115"/>
          <p:cNvCxnSpPr>
            <a:stCxn id="111" idx="0"/>
          </p:cNvCxnSpPr>
          <p:nvPr/>
        </p:nvCxnSpPr>
        <p:spPr>
          <a:xfrm flipH="1" flipV="1">
            <a:off x="3924993" y="3997967"/>
            <a:ext cx="1" cy="175529"/>
          </a:xfrm>
          <a:prstGeom prst="line">
            <a:avLst/>
          </a:prstGeom>
        </p:spPr>
        <p:style>
          <a:lnRef idx="3">
            <a:schemeClr val="dk1"/>
          </a:lnRef>
          <a:fillRef idx="0">
            <a:schemeClr val="dk1"/>
          </a:fillRef>
          <a:effectRef idx="2">
            <a:schemeClr val="dk1"/>
          </a:effectRef>
          <a:fontRef idx="minor">
            <a:schemeClr val="tx1"/>
          </a:fontRef>
        </p:style>
      </p:cxnSp>
      <p:cxnSp>
        <p:nvCxnSpPr>
          <p:cNvPr id="118" name="Straight Connector 117"/>
          <p:cNvCxnSpPr/>
          <p:nvPr/>
        </p:nvCxnSpPr>
        <p:spPr>
          <a:xfrm>
            <a:off x="3237865" y="3996016"/>
            <a:ext cx="687128" cy="1952"/>
          </a:xfrm>
          <a:prstGeom prst="line">
            <a:avLst/>
          </a:prstGeom>
        </p:spPr>
        <p:style>
          <a:lnRef idx="3">
            <a:schemeClr val="dk1"/>
          </a:lnRef>
          <a:fillRef idx="0">
            <a:schemeClr val="dk1"/>
          </a:fillRef>
          <a:effectRef idx="2">
            <a:schemeClr val="dk1"/>
          </a:effectRef>
          <a:fontRef idx="minor">
            <a:schemeClr val="tx1"/>
          </a:fontRef>
        </p:style>
      </p:cxnSp>
      <p:cxnSp>
        <p:nvCxnSpPr>
          <p:cNvPr id="127" name="Straight Connector 126"/>
          <p:cNvCxnSpPr/>
          <p:nvPr/>
        </p:nvCxnSpPr>
        <p:spPr>
          <a:xfrm flipH="1">
            <a:off x="2554158" y="3996016"/>
            <a:ext cx="680290" cy="0"/>
          </a:xfrm>
          <a:prstGeom prst="line">
            <a:avLst/>
          </a:prstGeom>
          <a:ln>
            <a:prstDash val="lgDashDot"/>
          </a:ln>
        </p:spPr>
        <p:style>
          <a:lnRef idx="3">
            <a:schemeClr val="dk1"/>
          </a:lnRef>
          <a:fillRef idx="0">
            <a:schemeClr val="dk1"/>
          </a:fillRef>
          <a:effectRef idx="2">
            <a:schemeClr val="dk1"/>
          </a:effectRef>
          <a:fontRef idx="minor">
            <a:schemeClr val="tx1"/>
          </a:fontRef>
        </p:style>
      </p:cxnSp>
      <p:cxnSp>
        <p:nvCxnSpPr>
          <p:cNvPr id="131" name="Curved Connector 130"/>
          <p:cNvCxnSpPr>
            <a:stCxn id="111" idx="2"/>
            <a:endCxn id="57" idx="2"/>
          </p:cNvCxnSpPr>
          <p:nvPr/>
        </p:nvCxnSpPr>
        <p:spPr>
          <a:xfrm rot="5400000" flipH="1" flipV="1">
            <a:off x="5279107" y="3010566"/>
            <a:ext cx="323168" cy="3031394"/>
          </a:xfrm>
          <a:prstGeom prst="curvedConnector3">
            <a:avLst>
              <a:gd name="adj1" fmla="val -39790"/>
            </a:avLst>
          </a:prstGeom>
          <a:ln>
            <a:prstDash val="lgDashDot"/>
          </a:ln>
        </p:spPr>
        <p:style>
          <a:lnRef idx="3">
            <a:schemeClr val="dk1"/>
          </a:lnRef>
          <a:fillRef idx="0">
            <a:schemeClr val="dk1"/>
          </a:fillRef>
          <a:effectRef idx="2">
            <a:schemeClr val="dk1"/>
          </a:effectRef>
          <a:fontRef idx="minor">
            <a:schemeClr val="tx1"/>
          </a:fontRef>
        </p:style>
      </p:cxnSp>
      <p:cxnSp>
        <p:nvCxnSpPr>
          <p:cNvPr id="134" name="Curved Connector 133"/>
          <p:cNvCxnSpPr>
            <a:stCxn id="111" idx="2"/>
            <a:endCxn id="58" idx="2"/>
          </p:cNvCxnSpPr>
          <p:nvPr/>
        </p:nvCxnSpPr>
        <p:spPr>
          <a:xfrm rot="5400000" flipH="1" flipV="1">
            <a:off x="4756750" y="3532921"/>
            <a:ext cx="323168" cy="1986681"/>
          </a:xfrm>
          <a:prstGeom prst="curvedConnector3">
            <a:avLst>
              <a:gd name="adj1" fmla="val -39790"/>
            </a:avLst>
          </a:prstGeom>
          <a:ln>
            <a:prstDash val="lgDashDot"/>
          </a:ln>
        </p:spPr>
        <p:style>
          <a:lnRef idx="3">
            <a:schemeClr val="dk1"/>
          </a:lnRef>
          <a:fillRef idx="0">
            <a:schemeClr val="dk1"/>
          </a:fillRef>
          <a:effectRef idx="2">
            <a:schemeClr val="dk1"/>
          </a:effectRef>
          <a:fontRef idx="minor">
            <a:schemeClr val="tx1"/>
          </a:fontRef>
        </p:style>
      </p:cxnSp>
      <p:cxnSp>
        <p:nvCxnSpPr>
          <p:cNvPr id="141" name="Curved Connector 140"/>
          <p:cNvCxnSpPr>
            <a:stCxn id="111" idx="2"/>
            <a:endCxn id="59" idx="2"/>
          </p:cNvCxnSpPr>
          <p:nvPr/>
        </p:nvCxnSpPr>
        <p:spPr>
          <a:xfrm rot="5400000" flipH="1" flipV="1">
            <a:off x="4350977" y="3938694"/>
            <a:ext cx="323168" cy="1175135"/>
          </a:xfrm>
          <a:prstGeom prst="curvedConnector3">
            <a:avLst>
              <a:gd name="adj1" fmla="val -39790"/>
            </a:avLst>
          </a:prstGeom>
          <a:ln>
            <a:prstDash val="lgDashDot"/>
          </a:ln>
        </p:spPr>
        <p:style>
          <a:lnRef idx="3">
            <a:schemeClr val="dk1"/>
          </a:lnRef>
          <a:fillRef idx="0">
            <a:schemeClr val="dk1"/>
          </a:fillRef>
          <a:effectRef idx="2">
            <a:schemeClr val="dk1"/>
          </a:effectRef>
          <a:fontRef idx="minor">
            <a:schemeClr val="tx1"/>
          </a:fontRef>
        </p:style>
      </p:cxnSp>
      <p:sp>
        <p:nvSpPr>
          <p:cNvPr id="142" name="Rectangle 141"/>
          <p:cNvSpPr/>
          <p:nvPr/>
        </p:nvSpPr>
        <p:spPr>
          <a:xfrm>
            <a:off x="1400461" y="4807020"/>
            <a:ext cx="2267613" cy="1058975"/>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nSpc>
                <a:spcPct val="150000"/>
              </a:lnSpc>
            </a:pPr>
            <a:endParaRPr lang="en-US" sz="788" dirty="0">
              <a:solidFill>
                <a:prstClr val="black"/>
              </a:solidFill>
              <a:latin typeface="Arial" panose="020B0604020202020204" pitchFamily="34" charset="0"/>
              <a:cs typeface="Arial" panose="020B0604020202020204" pitchFamily="34" charset="0"/>
            </a:endParaRPr>
          </a:p>
          <a:p>
            <a:pPr>
              <a:lnSpc>
                <a:spcPct val="150000"/>
              </a:lnSpc>
            </a:pPr>
            <a:r>
              <a:rPr lang="en-US" sz="788" dirty="0">
                <a:solidFill>
                  <a:prstClr val="black"/>
                </a:solidFill>
                <a:latin typeface="Arial" panose="020B0604020202020204" pitchFamily="34" charset="0"/>
                <a:cs typeface="Arial" panose="020B0604020202020204" pitchFamily="34" charset="0"/>
              </a:rPr>
              <a:t>CHAIN OF COMMAND</a:t>
            </a:r>
          </a:p>
          <a:p>
            <a:r>
              <a:rPr lang="en-US" sz="788" dirty="0">
                <a:solidFill>
                  <a:prstClr val="black"/>
                </a:solidFill>
                <a:latin typeface="Arial" panose="020B0604020202020204" pitchFamily="34" charset="0"/>
                <a:cs typeface="Arial" panose="020B0604020202020204" pitchFamily="34" charset="0"/>
              </a:rPr>
              <a:t>OVERSIGHT, DIRECTION &amp; DELIVERABLE ACCEPTANCE</a:t>
            </a:r>
          </a:p>
          <a:p>
            <a:pPr>
              <a:lnSpc>
                <a:spcPct val="150000"/>
              </a:lnSpc>
            </a:pPr>
            <a:r>
              <a:rPr lang="en-US" sz="788" dirty="0">
                <a:solidFill>
                  <a:prstClr val="black"/>
                </a:solidFill>
                <a:latin typeface="Arial" panose="020B0604020202020204" pitchFamily="34" charset="0"/>
                <a:cs typeface="Arial" panose="020B0604020202020204" pitchFamily="34" charset="0"/>
              </a:rPr>
              <a:t>COLLABORATION</a:t>
            </a:r>
          </a:p>
          <a:p>
            <a:pPr>
              <a:lnSpc>
                <a:spcPct val="150000"/>
              </a:lnSpc>
            </a:pPr>
            <a:r>
              <a:rPr lang="en-US" sz="788" dirty="0">
                <a:solidFill>
                  <a:prstClr val="black"/>
                </a:solidFill>
                <a:latin typeface="Arial" panose="020B0604020202020204" pitchFamily="34" charset="0"/>
                <a:cs typeface="Arial" panose="020B0604020202020204" pitchFamily="34" charset="0"/>
              </a:rPr>
              <a:t>EXISTING IMTS STRUCTURE</a:t>
            </a:r>
            <a:endParaRPr lang="en-US" sz="788" dirty="0">
              <a:solidFill>
                <a:prstClr val="white"/>
              </a:solidFill>
              <a:latin typeface="Arial" panose="020B0604020202020204" pitchFamily="34" charset="0"/>
              <a:cs typeface="Arial" panose="020B0604020202020204" pitchFamily="34" charset="0"/>
            </a:endParaRPr>
          </a:p>
        </p:txBody>
      </p:sp>
      <p:sp>
        <p:nvSpPr>
          <p:cNvPr id="143" name="TextBox 142"/>
          <p:cNvSpPr txBox="1"/>
          <p:nvPr/>
        </p:nvSpPr>
        <p:spPr>
          <a:xfrm>
            <a:off x="1491481" y="4803925"/>
            <a:ext cx="2125352" cy="265457"/>
          </a:xfrm>
          <a:prstGeom prst="rect">
            <a:avLst/>
          </a:prstGeom>
          <a:noFill/>
        </p:spPr>
        <p:txBody>
          <a:bodyPr wrap="square" rtlCol="0">
            <a:spAutoFit/>
          </a:bodyPr>
          <a:lstStyle/>
          <a:p>
            <a:pPr algn="ctr"/>
            <a:r>
              <a:rPr lang="en-US" sz="1125" b="1" dirty="0">
                <a:solidFill>
                  <a:prstClr val="black"/>
                </a:solidFill>
              </a:rPr>
              <a:t>LEGEND</a:t>
            </a:r>
          </a:p>
        </p:txBody>
      </p:sp>
      <p:cxnSp>
        <p:nvCxnSpPr>
          <p:cNvPr id="145" name="Straight Connector 144"/>
          <p:cNvCxnSpPr/>
          <p:nvPr/>
        </p:nvCxnSpPr>
        <p:spPr>
          <a:xfrm flipV="1">
            <a:off x="2668463" y="5098874"/>
            <a:ext cx="813895" cy="4472"/>
          </a:xfrm>
          <a:prstGeom prst="line">
            <a:avLst/>
          </a:prstGeom>
        </p:spPr>
        <p:style>
          <a:lnRef idx="3">
            <a:schemeClr val="dk1"/>
          </a:lnRef>
          <a:fillRef idx="0">
            <a:schemeClr val="dk1"/>
          </a:fillRef>
          <a:effectRef idx="2">
            <a:schemeClr val="dk1"/>
          </a:effectRef>
          <a:fontRef idx="minor">
            <a:schemeClr val="tx1"/>
          </a:fontRef>
        </p:style>
      </p:cxnSp>
      <p:cxnSp>
        <p:nvCxnSpPr>
          <p:cNvPr id="148" name="Straight Connector 147"/>
          <p:cNvCxnSpPr/>
          <p:nvPr/>
        </p:nvCxnSpPr>
        <p:spPr>
          <a:xfrm flipV="1">
            <a:off x="2382232" y="5409024"/>
            <a:ext cx="1139300" cy="1"/>
          </a:xfrm>
          <a:prstGeom prst="line">
            <a:avLst/>
          </a:prstGeom>
          <a:ln>
            <a:prstDash val="lgDashDotDot"/>
          </a:ln>
        </p:spPr>
        <p:style>
          <a:lnRef idx="3">
            <a:schemeClr val="dk1"/>
          </a:lnRef>
          <a:fillRef idx="0">
            <a:schemeClr val="dk1"/>
          </a:fillRef>
          <a:effectRef idx="2">
            <a:schemeClr val="dk1"/>
          </a:effectRef>
          <a:fontRef idx="minor">
            <a:schemeClr val="tx1"/>
          </a:fontRef>
        </p:style>
      </p:cxnSp>
      <p:cxnSp>
        <p:nvCxnSpPr>
          <p:cNvPr id="150" name="Straight Connector 149"/>
          <p:cNvCxnSpPr/>
          <p:nvPr/>
        </p:nvCxnSpPr>
        <p:spPr>
          <a:xfrm>
            <a:off x="2446210" y="5556577"/>
            <a:ext cx="992919" cy="0"/>
          </a:xfrm>
          <a:prstGeom prst="line">
            <a:avLst/>
          </a:prstGeom>
          <a:ln>
            <a:prstDash val="lgDashDot"/>
          </a:ln>
        </p:spPr>
        <p:style>
          <a:lnRef idx="3">
            <a:schemeClr val="dk1"/>
          </a:lnRef>
          <a:fillRef idx="0">
            <a:schemeClr val="dk1"/>
          </a:fillRef>
          <a:effectRef idx="2">
            <a:schemeClr val="dk1"/>
          </a:effectRef>
          <a:fontRef idx="minor">
            <a:schemeClr val="tx1"/>
          </a:fontRef>
        </p:style>
      </p:cxnSp>
      <p:cxnSp>
        <p:nvCxnSpPr>
          <p:cNvPr id="153" name="Straight Connector 152"/>
          <p:cNvCxnSpPr/>
          <p:nvPr/>
        </p:nvCxnSpPr>
        <p:spPr>
          <a:xfrm>
            <a:off x="2884525" y="5729867"/>
            <a:ext cx="554604" cy="0"/>
          </a:xfrm>
          <a:prstGeom prst="line">
            <a:avLst/>
          </a:prstGeom>
        </p:spPr>
        <p:style>
          <a:lnRef idx="3">
            <a:schemeClr val="accent6"/>
          </a:lnRef>
          <a:fillRef idx="0">
            <a:schemeClr val="accent6"/>
          </a:fillRef>
          <a:effectRef idx="2">
            <a:schemeClr val="accent6"/>
          </a:effectRef>
          <a:fontRef idx="minor">
            <a:schemeClr val="tx1"/>
          </a:fontRef>
        </p:style>
      </p:cxnSp>
      <p:sp>
        <p:nvSpPr>
          <p:cNvPr id="154" name="TextBox 153"/>
          <p:cNvSpPr txBox="1"/>
          <p:nvPr/>
        </p:nvSpPr>
        <p:spPr>
          <a:xfrm>
            <a:off x="1286125" y="885836"/>
            <a:ext cx="6207956" cy="1061829"/>
          </a:xfrm>
          <a:prstGeom prst="rect">
            <a:avLst/>
          </a:prstGeom>
          <a:noFill/>
        </p:spPr>
        <p:txBody>
          <a:bodyPr wrap="square" rtlCol="0">
            <a:spAutoFit/>
          </a:bodyPr>
          <a:lstStyle/>
          <a:p>
            <a:pPr algn="ctr"/>
            <a:r>
              <a:rPr lang="en-US" sz="2100" b="1" dirty="0">
                <a:solidFill>
                  <a:prstClr val="black"/>
                </a:solidFill>
                <a:cs typeface="Arial" panose="020B0604020202020204" pitchFamily="34" charset="0"/>
              </a:rPr>
              <a:t>RIS TEAM COMMAND, CONTROL, COLLABORATION, COORDINATION &amp; SUPERVISION </a:t>
            </a:r>
          </a:p>
        </p:txBody>
      </p:sp>
    </p:spTree>
    <p:extLst>
      <p:ext uri="{BB962C8B-B14F-4D97-AF65-F5344CB8AC3E}">
        <p14:creationId xmlns:p14="http://schemas.microsoft.com/office/powerpoint/2010/main" val="3674686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Box 1"/>
          <p:cNvSpPr txBox="1">
            <a:spLocks noChangeArrowheads="1"/>
          </p:cNvSpPr>
          <p:nvPr/>
        </p:nvSpPr>
        <p:spPr bwMode="auto">
          <a:xfrm>
            <a:off x="914400" y="304800"/>
            <a:ext cx="78094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t>Final thoughts, comments and </a:t>
            </a:r>
            <a:r>
              <a:rPr lang="en-US" altLang="en-US" sz="2800" dirty="0" smtClean="0"/>
              <a:t>questions…</a:t>
            </a:r>
            <a:endParaRPr lang="en-US" altLang="en-US" sz="2800" dirty="0"/>
          </a:p>
        </p:txBody>
      </p:sp>
      <p:pic>
        <p:nvPicPr>
          <p:cNvPr id="6" name="Picture 5" descr="lock25Sml_020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42702" y="1122430"/>
            <a:ext cx="3445475" cy="258410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0" descr="lock 27 MR-R_0020 sn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4400" y="1122430"/>
            <a:ext cx="3669957" cy="256057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5141" y="3974773"/>
            <a:ext cx="8068962" cy="2554545"/>
          </a:xfrm>
          <a:prstGeom prst="rect">
            <a:avLst/>
          </a:prstGeom>
          <a:noFill/>
        </p:spPr>
        <p:txBody>
          <a:bodyPr wrap="square" rtlCol="0">
            <a:spAutoFit/>
          </a:bodyPr>
          <a:lstStyle/>
          <a:p>
            <a:r>
              <a:rPr lang="en-US" sz="1600" dirty="0" smtClean="0"/>
              <a:t>For more Information:</a:t>
            </a:r>
            <a:endParaRPr lang="en-US" sz="1600" dirty="0">
              <a:hlinkClick r:id="rId5"/>
            </a:endParaRPr>
          </a:p>
          <a:p>
            <a:r>
              <a:rPr lang="en-US" sz="1600" dirty="0" smtClean="0">
                <a:hlinkClick r:id="rId5"/>
              </a:rPr>
              <a:t>https</a:t>
            </a:r>
            <a:r>
              <a:rPr lang="en-US" sz="1600" dirty="0">
                <a:hlinkClick r:id="rId5"/>
              </a:rPr>
              <a:t>://operations.erdc.dren.mil/navigation.cfm</a:t>
            </a:r>
            <a:endParaRPr lang="en-US" sz="1600" dirty="0"/>
          </a:p>
          <a:p>
            <a:endParaRPr lang="en-US" sz="1600" dirty="0" smtClean="0">
              <a:hlinkClick r:id="rId6"/>
            </a:endParaRPr>
          </a:p>
          <a:p>
            <a:r>
              <a:rPr lang="en-US" sz="1600" dirty="0" smtClean="0"/>
              <a:t>Send Questions or Comments to:</a:t>
            </a:r>
          </a:p>
          <a:p>
            <a:r>
              <a:rPr lang="en-US" sz="1600" dirty="0" smtClean="0">
                <a:hlinkClick r:id="rId6"/>
              </a:rPr>
              <a:t>IMTS@usace.army.mil</a:t>
            </a:r>
            <a:endParaRPr lang="en-US" sz="1600" dirty="0" smtClean="0"/>
          </a:p>
          <a:p>
            <a:endParaRPr lang="en-US" sz="1600" dirty="0"/>
          </a:p>
          <a:p>
            <a:r>
              <a:rPr lang="en-US" sz="1600" dirty="0" smtClean="0"/>
              <a:t>Steve </a:t>
            </a:r>
            <a:r>
              <a:rPr lang="en-US" sz="1600" dirty="0"/>
              <a:t>Jones</a:t>
            </a:r>
          </a:p>
          <a:p>
            <a:r>
              <a:rPr lang="en-US" sz="1600" dirty="0" smtClean="0"/>
              <a:t>601-631-4179</a:t>
            </a:r>
            <a:endParaRPr lang="en-US" sz="1600" dirty="0"/>
          </a:p>
          <a:p>
            <a:r>
              <a:rPr lang="en-US" sz="1600" dirty="0" smtClean="0">
                <a:hlinkClick r:id="rId7"/>
              </a:rPr>
              <a:t>michael.s.jones2@usace.army.mil</a:t>
            </a:r>
            <a:endParaRPr lang="en-US" sz="1600" dirty="0"/>
          </a:p>
          <a:p>
            <a:endParaRPr lang="en-US" sz="1600" dirty="0"/>
          </a:p>
        </p:txBody>
      </p:sp>
    </p:spTree>
    <p:extLst>
      <p:ext uri="{BB962C8B-B14F-4D97-AF65-F5344CB8AC3E}">
        <p14:creationId xmlns:p14="http://schemas.microsoft.com/office/powerpoint/2010/main" val="196010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D6254A-A357-4200-B73D-5001EDA92138}" type="slidenum">
              <a:rPr lang="en-US" smtClean="0"/>
              <a:pPr/>
              <a:t>2</a:t>
            </a:fld>
            <a:endParaRPr lang="en-US" dirty="0"/>
          </a:p>
        </p:txBody>
      </p:sp>
      <p:sp>
        <p:nvSpPr>
          <p:cNvPr id="6" name="Title 1"/>
          <p:cNvSpPr>
            <a:spLocks noGrp="1"/>
          </p:cNvSpPr>
          <p:nvPr>
            <p:ph type="title" idx="4294967295"/>
          </p:nvPr>
        </p:nvSpPr>
        <p:spPr>
          <a:xfrm>
            <a:off x="0" y="423499"/>
            <a:ext cx="9144000" cy="528637"/>
          </a:xfrm>
        </p:spPr>
        <p:txBody>
          <a:bodyPr/>
          <a:lstStyle/>
          <a:p>
            <a:pPr algn="ctr"/>
            <a:r>
              <a:rPr lang="en-US" altLang="en-US" sz="3600" b="0" cap="none" dirty="0" smtClean="0"/>
              <a:t>Background</a:t>
            </a:r>
          </a:p>
        </p:txBody>
      </p:sp>
      <p:sp>
        <p:nvSpPr>
          <p:cNvPr id="7" name="TextBox 3"/>
          <p:cNvSpPr txBox="1">
            <a:spLocks noChangeArrowheads="1"/>
          </p:cNvSpPr>
          <p:nvPr/>
        </p:nvSpPr>
        <p:spPr bwMode="auto">
          <a:xfrm>
            <a:off x="348294" y="1080685"/>
            <a:ext cx="831673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150000"/>
              </a:lnSpc>
              <a:spcBef>
                <a:spcPct val="0"/>
              </a:spcBef>
              <a:buFont typeface="Arial" panose="020B0604020202020204" pitchFamily="34" charset="0"/>
              <a:buChar char="•"/>
            </a:pPr>
            <a:r>
              <a:rPr lang="en-US" sz="1600" dirty="0" smtClean="0"/>
              <a:t>USACE </a:t>
            </a:r>
            <a:r>
              <a:rPr lang="en-US" sz="1600" dirty="0"/>
              <a:t>Inland Marine Transportation System Improvement Report </a:t>
            </a:r>
            <a:r>
              <a:rPr lang="en-US" sz="1600" dirty="0" smtClean="0"/>
              <a:t>published Sept </a:t>
            </a:r>
            <a:r>
              <a:rPr lang="en-US" sz="1600" dirty="0"/>
              <a:t>2008</a:t>
            </a:r>
            <a:r>
              <a:rPr lang="en-US" sz="1600" dirty="0" smtClean="0"/>
              <a:t>.</a:t>
            </a:r>
          </a:p>
          <a:p>
            <a:pPr eaLnBrk="1" hangingPunct="1">
              <a:lnSpc>
                <a:spcPct val="150000"/>
              </a:lnSpc>
              <a:spcBef>
                <a:spcPct val="0"/>
              </a:spcBef>
              <a:buFont typeface="Arial" panose="020B0604020202020204" pitchFamily="34" charset="0"/>
              <a:buChar char="•"/>
            </a:pPr>
            <a:r>
              <a:rPr lang="en-US" sz="1600" dirty="0"/>
              <a:t> </a:t>
            </a:r>
            <a:r>
              <a:rPr lang="en-US" sz="1600" dirty="0" smtClean="0"/>
              <a:t>Report </a:t>
            </a:r>
            <a:r>
              <a:rPr lang="en-US" sz="1600" dirty="0"/>
              <a:t>documented the findings and recommendations </a:t>
            </a:r>
            <a:r>
              <a:rPr lang="en-US" sz="1600" dirty="0" smtClean="0"/>
              <a:t>of </a:t>
            </a:r>
            <a:r>
              <a:rPr lang="en-US" sz="1600" dirty="0"/>
              <a:t>2 </a:t>
            </a:r>
            <a:r>
              <a:rPr lang="en-US" sz="1600" dirty="0" smtClean="0"/>
              <a:t>year study (Business Process Review) of Navigation Lock and Dam operations.  </a:t>
            </a:r>
          </a:p>
          <a:p>
            <a:pPr>
              <a:lnSpc>
                <a:spcPct val="150000"/>
              </a:lnSpc>
              <a:spcBef>
                <a:spcPct val="0"/>
              </a:spcBef>
              <a:buFont typeface="Arial" panose="020B0604020202020204" pitchFamily="34" charset="0"/>
              <a:buChar char="•"/>
            </a:pPr>
            <a:r>
              <a:rPr lang="en-US" altLang="en-US" sz="1600" dirty="0" smtClean="0"/>
              <a:t>Study </a:t>
            </a:r>
            <a:r>
              <a:rPr lang="en-US" altLang="en-US" sz="1600" dirty="0"/>
              <a:t>Focus – Improve System </a:t>
            </a:r>
            <a:r>
              <a:rPr lang="en-US" altLang="en-US" sz="1600" dirty="0" smtClean="0"/>
              <a:t>Availability, Reliability </a:t>
            </a:r>
            <a:r>
              <a:rPr lang="en-US" altLang="en-US" sz="1600" dirty="0"/>
              <a:t>and Efficiency</a:t>
            </a:r>
          </a:p>
          <a:p>
            <a:pPr eaLnBrk="1" hangingPunct="1">
              <a:lnSpc>
                <a:spcPct val="150000"/>
              </a:lnSpc>
              <a:spcBef>
                <a:spcPct val="0"/>
              </a:spcBef>
              <a:buFont typeface="Arial" panose="020B0604020202020204" pitchFamily="34" charset="0"/>
              <a:buChar char="•"/>
            </a:pPr>
            <a:r>
              <a:rPr lang="en-US" altLang="en-US" sz="1600" dirty="0" smtClean="0"/>
              <a:t>Conducted by in-house </a:t>
            </a:r>
            <a:r>
              <a:rPr lang="en-US" sz="1600" dirty="0" smtClean="0"/>
              <a:t>multi-disciplinary </a:t>
            </a:r>
            <a:r>
              <a:rPr lang="en-US" altLang="en-US" sz="1600" dirty="0" smtClean="0"/>
              <a:t>team,  which met with COE workforce and navigation industry</a:t>
            </a:r>
            <a:r>
              <a:rPr lang="en-US" sz="1600" dirty="0" smtClean="0"/>
              <a:t>.</a:t>
            </a:r>
          </a:p>
          <a:p>
            <a:pPr>
              <a:lnSpc>
                <a:spcPct val="150000"/>
              </a:lnSpc>
              <a:spcBef>
                <a:spcPct val="0"/>
              </a:spcBef>
              <a:buFont typeface="Arial" panose="020B0604020202020204" pitchFamily="34" charset="0"/>
              <a:buChar char="•"/>
            </a:pPr>
            <a:r>
              <a:rPr lang="en-US" altLang="en-US" sz="1600" dirty="0" smtClean="0"/>
              <a:t> 115 ideas for potential improvements, grouped into  25 BPR categories.</a:t>
            </a:r>
            <a:endParaRPr lang="en-US" sz="1600" dirty="0" smtClean="0"/>
          </a:p>
          <a:p>
            <a:pPr eaLnBrk="1" hangingPunct="1">
              <a:lnSpc>
                <a:spcPct val="150000"/>
              </a:lnSpc>
              <a:spcBef>
                <a:spcPct val="0"/>
              </a:spcBef>
              <a:buFont typeface="Arial" panose="020B0604020202020204" pitchFamily="34" charset="0"/>
              <a:buChar char="•"/>
            </a:pPr>
            <a:r>
              <a:rPr lang="en-US" sz="1600" dirty="0" smtClean="0"/>
              <a:t> Implementation began 1</a:t>
            </a:r>
            <a:r>
              <a:rPr lang="en-US" sz="1600" baseline="30000" dirty="0" smtClean="0"/>
              <a:t>st</a:t>
            </a:r>
            <a:r>
              <a:rPr lang="en-US" sz="1600" dirty="0" smtClean="0"/>
              <a:t> Qtr FY09 with creation of Board of Directors (BoD) and Working Group (WG).</a:t>
            </a:r>
          </a:p>
          <a:p>
            <a:pPr eaLnBrk="1" hangingPunct="1">
              <a:lnSpc>
                <a:spcPct val="150000"/>
              </a:lnSpc>
              <a:spcBef>
                <a:spcPct val="0"/>
              </a:spcBef>
              <a:buNone/>
            </a:pPr>
            <a:endParaRPr lang="en-US" sz="1200" dirty="0" smtClean="0"/>
          </a:p>
          <a:p>
            <a:pPr eaLnBrk="1" hangingPunct="1">
              <a:lnSpc>
                <a:spcPct val="150000"/>
              </a:lnSpc>
              <a:spcBef>
                <a:spcPct val="0"/>
              </a:spcBef>
              <a:buNone/>
            </a:pPr>
            <a:r>
              <a:rPr lang="en-US" sz="1200" dirty="0" smtClean="0"/>
              <a:t>(Report adopted the term Inland </a:t>
            </a:r>
            <a:r>
              <a:rPr lang="en-US" sz="1200" dirty="0"/>
              <a:t>Marine Transportation System (IMTS</a:t>
            </a:r>
            <a:r>
              <a:rPr lang="en-US" sz="1200" dirty="0" smtClean="0"/>
              <a:t>) to </a:t>
            </a:r>
            <a:r>
              <a:rPr lang="en-US" sz="1200" dirty="0"/>
              <a:t>convey the nation-wide coverage of the BPR and the system-of-systems approach to improving the inland Navigation </a:t>
            </a:r>
            <a:r>
              <a:rPr lang="en-US" sz="1200" dirty="0" smtClean="0"/>
              <a:t>System) </a:t>
            </a:r>
          </a:p>
          <a:p>
            <a:pPr eaLnBrk="1" hangingPunct="1">
              <a:lnSpc>
                <a:spcPct val="150000"/>
              </a:lnSpc>
              <a:spcBef>
                <a:spcPct val="0"/>
              </a:spcBef>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17641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D6254A-A357-4200-B73D-5001EDA92138}" type="slidenum">
              <a:rPr lang="en-US" smtClean="0"/>
              <a:pPr/>
              <a:t>3</a:t>
            </a:fld>
            <a:endParaRPr lang="en-US" dirty="0"/>
          </a:p>
        </p:txBody>
      </p:sp>
      <p:sp>
        <p:nvSpPr>
          <p:cNvPr id="7" name="Title 1"/>
          <p:cNvSpPr txBox="1">
            <a:spLocks/>
          </p:cNvSpPr>
          <p:nvPr/>
        </p:nvSpPr>
        <p:spPr bwMode="auto">
          <a:xfrm>
            <a:off x="609600" y="17697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22" tIns="40959" rIns="81922" bIns="40959"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smtClean="0">
                <a:ln>
                  <a:noFill/>
                </a:ln>
                <a:solidFill>
                  <a:srgbClr val="000000"/>
                </a:solidFill>
                <a:effectLst/>
                <a:uLnTx/>
                <a:uFillTx/>
                <a:latin typeface="Arial"/>
                <a:ea typeface="+mj-ea"/>
                <a:cs typeface="+mj-cs"/>
              </a:rPr>
              <a:t>Structure</a:t>
            </a:r>
          </a:p>
        </p:txBody>
      </p:sp>
      <p:sp>
        <p:nvSpPr>
          <p:cNvPr id="9" name="Content Placeholder 2"/>
          <p:cNvSpPr txBox="1">
            <a:spLocks/>
          </p:cNvSpPr>
          <p:nvPr/>
        </p:nvSpPr>
        <p:spPr>
          <a:xfrm>
            <a:off x="528809" y="4543564"/>
            <a:ext cx="8229600" cy="4343400"/>
          </a:xfrm>
          <a:prstGeom prst="rect">
            <a:avLst/>
          </a:prstGeom>
        </p:spPr>
        <p:txBody>
          <a:bodyPr/>
          <a:lstStyle/>
          <a:p>
            <a:pPr marL="55563" indent="-55563">
              <a:spcBef>
                <a:spcPct val="20000"/>
              </a:spcBef>
              <a:buFont typeface="Arial" pitchFamily="34" charset="0"/>
              <a:buChar char="•"/>
              <a:defRPr/>
            </a:pPr>
            <a:r>
              <a:rPr lang="en-US" sz="1200" b="1" kern="0" dirty="0">
                <a:latin typeface="+mn-lt"/>
              </a:rPr>
              <a:t> Board of </a:t>
            </a:r>
            <a:r>
              <a:rPr lang="en-US" sz="1200" b="1" kern="0" dirty="0" smtClean="0">
                <a:latin typeface="+mn-lt"/>
              </a:rPr>
              <a:t>Directors (BoD)</a:t>
            </a:r>
            <a:endParaRPr lang="en-US" sz="1200" b="1" kern="0" dirty="0">
              <a:latin typeface="+mn-lt"/>
            </a:endParaRPr>
          </a:p>
          <a:p>
            <a:pPr marL="520700" lvl="1" indent="-63500">
              <a:spcBef>
                <a:spcPct val="20000"/>
              </a:spcBef>
              <a:buSzPct val="75000"/>
              <a:buFont typeface="Arial" pitchFamily="34" charset="0"/>
              <a:buChar char="•"/>
              <a:defRPr/>
            </a:pPr>
            <a:r>
              <a:rPr lang="en-US" sz="1200" b="1" kern="0" dirty="0">
                <a:latin typeface="+mn-lt"/>
                <a:cs typeface="Arial" charset="0"/>
              </a:rPr>
              <a:t> Chaired by Deputy CG for Civil Works &amp; Emergency </a:t>
            </a:r>
            <a:r>
              <a:rPr lang="en-US" sz="1200" b="1" kern="0" dirty="0" smtClean="0">
                <a:latin typeface="+mn-lt"/>
                <a:cs typeface="Arial" charset="0"/>
              </a:rPr>
              <a:t>Operations</a:t>
            </a:r>
            <a:endParaRPr lang="en-US" sz="1200" b="1" kern="0" dirty="0">
              <a:latin typeface="+mn-lt"/>
              <a:cs typeface="Arial" charset="0"/>
            </a:endParaRPr>
          </a:p>
          <a:p>
            <a:pPr marL="515938" lvl="1" indent="-58738">
              <a:spcBef>
                <a:spcPct val="20000"/>
              </a:spcBef>
              <a:buSzPct val="75000"/>
              <a:buFont typeface="Arial" pitchFamily="34" charset="0"/>
              <a:buChar char="•"/>
              <a:defRPr/>
            </a:pPr>
            <a:r>
              <a:rPr lang="en-US" sz="1200" b="1" kern="0" dirty="0">
                <a:latin typeface="+mn-lt"/>
                <a:cs typeface="Arial" charset="0"/>
              </a:rPr>
              <a:t> Members are Division Commanders and HQ </a:t>
            </a:r>
            <a:r>
              <a:rPr lang="en-US" sz="1200" b="1" kern="0" dirty="0" smtClean="0">
                <a:latin typeface="+mn-lt"/>
                <a:cs typeface="Arial" charset="0"/>
              </a:rPr>
              <a:t>Operations </a:t>
            </a:r>
            <a:r>
              <a:rPr lang="en-US" sz="1200" b="1" kern="0" dirty="0">
                <a:latin typeface="+mn-lt"/>
                <a:cs typeface="Arial" charset="0"/>
              </a:rPr>
              <a:t>Chief</a:t>
            </a:r>
          </a:p>
          <a:p>
            <a:pPr marL="742950" lvl="1" indent="-285750">
              <a:spcBef>
                <a:spcPct val="20000"/>
              </a:spcBef>
              <a:buSzPct val="75000"/>
              <a:buFont typeface="Arial" charset="0"/>
              <a:buNone/>
              <a:defRPr/>
            </a:pPr>
            <a:endParaRPr lang="en-US" sz="1200" b="1" kern="0" dirty="0">
              <a:latin typeface="+mn-lt"/>
              <a:cs typeface="Arial" charset="0"/>
            </a:endParaRPr>
          </a:p>
          <a:p>
            <a:pPr marL="117475" indent="-117475">
              <a:spcBef>
                <a:spcPct val="20000"/>
              </a:spcBef>
              <a:buFont typeface="Arial" pitchFamily="34" charset="0"/>
              <a:buChar char="•"/>
              <a:defRPr/>
            </a:pPr>
            <a:r>
              <a:rPr lang="en-US" sz="1200" b="1" kern="0" dirty="0">
                <a:latin typeface="+mn-lt"/>
              </a:rPr>
              <a:t> Working </a:t>
            </a:r>
            <a:r>
              <a:rPr lang="en-US" sz="1200" b="1" kern="0" dirty="0" smtClean="0">
                <a:latin typeface="+mn-lt"/>
              </a:rPr>
              <a:t>Group (WG)</a:t>
            </a:r>
            <a:endParaRPr lang="en-US" sz="1200" b="1" kern="0" dirty="0">
              <a:latin typeface="+mn-lt"/>
            </a:endParaRPr>
          </a:p>
          <a:p>
            <a:pPr marL="633413" lvl="1" indent="-176213">
              <a:spcBef>
                <a:spcPct val="20000"/>
              </a:spcBef>
              <a:buSzPct val="75000"/>
              <a:buFont typeface="Arial" pitchFamily="34" charset="0"/>
              <a:buChar char="•"/>
              <a:defRPr/>
            </a:pPr>
            <a:r>
              <a:rPr lang="en-US" sz="1200" b="1" kern="0" dirty="0">
                <a:latin typeface="+mn-lt"/>
                <a:cs typeface="Arial" charset="0"/>
              </a:rPr>
              <a:t>Cross-section of skills from field, districts and divisions</a:t>
            </a:r>
          </a:p>
          <a:p>
            <a:pPr marL="633413" lvl="1" indent="-176213">
              <a:spcBef>
                <a:spcPct val="20000"/>
              </a:spcBef>
              <a:buSzPct val="75000"/>
              <a:buFont typeface="Arial" pitchFamily="34" charset="0"/>
              <a:buChar char="•"/>
              <a:defRPr/>
            </a:pPr>
            <a:r>
              <a:rPr lang="en-US" sz="1200" b="1" kern="0" dirty="0">
                <a:latin typeface="+mn-lt"/>
                <a:cs typeface="Arial" charset="0"/>
              </a:rPr>
              <a:t>Process Action Teams (PATs)</a:t>
            </a:r>
          </a:p>
          <a:p>
            <a:pPr marL="633413" lvl="1" indent="-176213">
              <a:spcBef>
                <a:spcPct val="20000"/>
              </a:spcBef>
              <a:buSzPct val="75000"/>
              <a:buFont typeface="Arial" pitchFamily="34" charset="0"/>
              <a:buChar char="•"/>
              <a:defRPr/>
            </a:pPr>
            <a:r>
              <a:rPr lang="en-US" sz="1200" b="1" kern="0" dirty="0">
                <a:latin typeface="+mn-lt"/>
                <a:cs typeface="Arial" charset="0"/>
              </a:rPr>
              <a:t>Collaborative Action Teams (CATs)</a:t>
            </a:r>
          </a:p>
          <a:p>
            <a:pPr marL="742950" lvl="1" indent="-285750">
              <a:spcBef>
                <a:spcPct val="20000"/>
              </a:spcBef>
              <a:buSzPct val="75000"/>
              <a:buFont typeface="Arial" charset="0"/>
              <a:buNone/>
              <a:defRPr/>
            </a:pPr>
            <a:endParaRPr lang="en-US" sz="800" kern="0" dirty="0">
              <a:latin typeface="+mn-lt"/>
              <a:cs typeface="Arial" charset="0"/>
            </a:endParaRPr>
          </a:p>
        </p:txBody>
      </p:sp>
      <p:grpSp>
        <p:nvGrpSpPr>
          <p:cNvPr id="6" name="Group 2"/>
          <p:cNvGrpSpPr>
            <a:grpSpLocks/>
          </p:cNvGrpSpPr>
          <p:nvPr/>
        </p:nvGrpSpPr>
        <p:grpSpPr bwMode="auto">
          <a:xfrm>
            <a:off x="1777388" y="1047177"/>
            <a:ext cx="5559845" cy="3317201"/>
            <a:chOff x="1677897" y="876137"/>
            <a:chExt cx="7247704" cy="5307824"/>
          </a:xfrm>
        </p:grpSpPr>
        <p:grpSp>
          <p:nvGrpSpPr>
            <p:cNvPr id="8" name="Group 3"/>
            <p:cNvGrpSpPr>
              <a:grpSpLocks/>
            </p:cNvGrpSpPr>
            <p:nvPr/>
          </p:nvGrpSpPr>
          <p:grpSpPr bwMode="auto">
            <a:xfrm>
              <a:off x="1677897" y="876137"/>
              <a:ext cx="3606431" cy="4873138"/>
              <a:chOff x="1346225" y="1018722"/>
              <a:chExt cx="998705" cy="2269434"/>
            </a:xfrm>
          </p:grpSpPr>
          <p:sp>
            <p:nvSpPr>
              <p:cNvPr id="19" name="AutoShape 4"/>
              <p:cNvSpPr>
                <a:spLocks noChangeArrowheads="1"/>
              </p:cNvSpPr>
              <p:nvPr/>
            </p:nvSpPr>
            <p:spPr bwMode="auto">
              <a:xfrm>
                <a:off x="1357620" y="1018722"/>
                <a:ext cx="961934" cy="616607"/>
              </a:xfrm>
              <a:prstGeom prst="roundRect">
                <a:avLst>
                  <a:gd name="adj" fmla="val 16667"/>
                </a:avLst>
              </a:prstGeom>
              <a:solidFill>
                <a:srgbClr val="009999"/>
              </a:solidFill>
              <a:ln w="28575">
                <a:solidFill>
                  <a:srgbClr val="000000"/>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ea typeface="+mn-ea"/>
                    <a:cs typeface="Times New Roman" panose="02020603050405020304" pitchFamily="18" charset="0"/>
                  </a:rPr>
                  <a:t>IMTS Board </a:t>
                </a: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ea typeface="+mn-ea"/>
                    <a:cs typeface="Times New Roman" panose="02020603050405020304" pitchFamily="18" charset="0"/>
                  </a:rPr>
                  <a:t>of Directors </a:t>
                </a: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 name="AutoShape 5"/>
              <p:cNvSpPr>
                <a:spLocks noChangeArrowheads="1"/>
              </p:cNvSpPr>
              <p:nvPr/>
            </p:nvSpPr>
            <p:spPr bwMode="auto">
              <a:xfrm>
                <a:off x="1346225" y="2747204"/>
                <a:ext cx="398853" cy="540952"/>
              </a:xfrm>
              <a:prstGeom prst="roundRect">
                <a:avLst>
                  <a:gd name="adj" fmla="val 16667"/>
                </a:avLst>
              </a:prstGeom>
              <a:solidFill>
                <a:srgbClr val="009999"/>
              </a:solidFill>
              <a:ln w="28575">
                <a:solidFill>
                  <a:srgbClr val="000000"/>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Process</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Action</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Teams</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21" name="Line 6"/>
              <p:cNvCxnSpPr>
                <a:cxnSpLocks noChangeShapeType="1"/>
              </p:cNvCxnSpPr>
              <p:nvPr/>
            </p:nvCxnSpPr>
            <p:spPr bwMode="auto">
              <a:xfrm flipH="1">
                <a:off x="1543172" y="2346318"/>
                <a:ext cx="107731" cy="3912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2" name="Rectangle 16"/>
              <p:cNvSpPr>
                <a:spLocks noChangeArrowheads="1"/>
              </p:cNvSpPr>
              <p:nvPr/>
            </p:nvSpPr>
            <p:spPr bwMode="auto">
              <a:xfrm>
                <a:off x="1357620" y="1848994"/>
                <a:ext cx="987310" cy="497324"/>
              </a:xfrm>
              <a:prstGeom prst="rect">
                <a:avLst/>
              </a:prstGeom>
              <a:solidFill>
                <a:srgbClr val="333399"/>
              </a:solidFill>
              <a:ln w="28575">
                <a:solidFill>
                  <a:srgbClr val="000000"/>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 IMTS</a:t>
                </a:r>
                <a:r>
                  <a:rPr kumimoji="0" lang="en-US" altLang="en-US" sz="2400" b="1" i="0" u="none" strike="noStrike" kern="0" cap="none" spc="0" normalizeH="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 </a:t>
                </a:r>
                <a:r>
                  <a:rPr kumimoji="0" lang="en-US" altLang="en-US" sz="2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Working</a:t>
                </a:r>
                <a:endParaRPr lang="en-US" altLang="en-US" sz="1200" kern="0" dirty="0">
                  <a:solidFill>
                    <a:srgbClr val="000000"/>
                  </a:solidFill>
                  <a:latin typeface="Times New Roman" panose="02020603050405020304" pitchFamily="18" charset="0"/>
                  <a:ea typeface="+mn-ea"/>
                  <a:cs typeface="Times New Roman" panose="02020603050405020304" pitchFamily="18" charset="0"/>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Group</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10" name="AutoShape 5"/>
            <p:cNvSpPr>
              <a:spLocks noChangeArrowheads="1"/>
            </p:cNvSpPr>
            <p:nvPr/>
          </p:nvSpPr>
          <p:spPr bwMode="auto">
            <a:xfrm>
              <a:off x="3928004" y="4623982"/>
              <a:ext cx="2070730" cy="1136481"/>
            </a:xfrm>
            <a:prstGeom prst="roundRect">
              <a:avLst>
                <a:gd name="adj" fmla="val 16667"/>
              </a:avLst>
            </a:prstGeom>
            <a:solidFill>
              <a:srgbClr val="009999"/>
            </a:solidFill>
            <a:ln w="28575">
              <a:solidFill>
                <a:srgbClr val="000000"/>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Collaborative</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Action</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Times New Roman" panose="02020603050405020304" pitchFamily="18" charset="0"/>
                </a:rPr>
                <a:t>Teams</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Line 6"/>
            <p:cNvCxnSpPr>
              <a:cxnSpLocks noChangeShapeType="1"/>
            </p:cNvCxnSpPr>
            <p:nvPr/>
          </p:nvCxnSpPr>
          <p:spPr bwMode="auto">
            <a:xfrm>
              <a:off x="4603115" y="3726874"/>
              <a:ext cx="320957" cy="8781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2" name="TextBox 15"/>
            <p:cNvSpPr txBox="1">
              <a:spLocks noChangeArrowheads="1"/>
            </p:cNvSpPr>
            <p:nvPr/>
          </p:nvSpPr>
          <p:spPr bwMode="auto">
            <a:xfrm>
              <a:off x="4678662" y="5764055"/>
              <a:ext cx="974542" cy="41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Times New Roman" panose="02020603050405020304" pitchFamily="18" charset="0"/>
                </a:rPr>
                <a:t>Ad hoc</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6"/>
            <p:cNvSpPr txBox="1">
              <a:spLocks noChangeArrowheads="1"/>
            </p:cNvSpPr>
            <p:nvPr/>
          </p:nvSpPr>
          <p:spPr bwMode="auto">
            <a:xfrm>
              <a:off x="2074054" y="5748699"/>
              <a:ext cx="1159992" cy="4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Times New Roman" panose="02020603050405020304" pitchFamily="18" charset="0"/>
                </a:rPr>
                <a:t>Standing</a:t>
              </a:r>
              <a:endParaRPr kumimoji="0" lang="en-US" altLang="en-US" sz="1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6204800" y="2223052"/>
              <a:ext cx="2720801" cy="1903568"/>
            </a:xfrm>
            <a:prstGeom prst="rect">
              <a:avLst/>
            </a:prstGeom>
            <a:solidFill>
              <a:srgbClr val="04169E"/>
            </a:solidFill>
            <a:ln w="25400" cap="flat" cmpd="sng" algn="ctr">
              <a:solidFill>
                <a:srgbClr val="000000"/>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rPr>
                <a:t>IMTS Division/MSC Management Teams</a:t>
              </a: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cxnSp>
          <p:nvCxnSpPr>
            <p:cNvPr id="15" name="Straight Connector 14"/>
            <p:cNvCxnSpPr>
              <a:stCxn id="22" idx="3"/>
              <a:endCxn id="14" idx="1"/>
            </p:cNvCxnSpPr>
            <p:nvPr/>
          </p:nvCxnSpPr>
          <p:spPr>
            <a:xfrm flipV="1">
              <a:off x="5284508" y="3175676"/>
              <a:ext cx="920292" cy="16801"/>
            </a:xfrm>
            <a:prstGeom prst="line">
              <a:avLst/>
            </a:prstGeom>
            <a:noFill/>
            <a:ln w="44450" cap="flat" cmpd="sng" algn="ctr">
              <a:solidFill>
                <a:srgbClr val="000000">
                  <a:shade val="95000"/>
                  <a:satMod val="105000"/>
                </a:srgbClr>
              </a:solidFill>
              <a:prstDash val="solid"/>
              <a:headEnd type="triangle" w="med" len="lg"/>
              <a:tailEnd type="triangle" w="med" len="lg"/>
            </a:ln>
            <a:effectLst/>
          </p:spPr>
        </p:cxnSp>
      </p:grpSp>
      <p:cxnSp>
        <p:nvCxnSpPr>
          <p:cNvPr id="27" name="Line 6"/>
          <p:cNvCxnSpPr>
            <a:cxnSpLocks noChangeShapeType="1"/>
            <a:stCxn id="19" idx="2"/>
            <a:endCxn id="22" idx="0"/>
          </p:cNvCxnSpPr>
          <p:nvPr/>
        </p:nvCxnSpPr>
        <p:spPr bwMode="auto">
          <a:xfrm>
            <a:off x="3141303" y="1874652"/>
            <a:ext cx="35148" cy="2867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210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23C523C-BB08-425C-AC76-220D3B60A98F}" type="slidenum">
              <a:rPr lang="en-US" smtClean="0"/>
              <a:pPr>
                <a:defRPr/>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07846048"/>
              </p:ext>
            </p:extLst>
          </p:nvPr>
        </p:nvGraphicFramePr>
        <p:xfrm>
          <a:off x="547914" y="1000125"/>
          <a:ext cx="4227285" cy="5394740"/>
        </p:xfrm>
        <a:graphic>
          <a:graphicData uri="http://schemas.openxmlformats.org/drawingml/2006/table">
            <a:tbl>
              <a:tblPr>
                <a:tableStyleId>{5C22544A-7EE6-4342-B048-85BDC9FD1C3A}</a:tableStyleId>
              </a:tblPr>
              <a:tblGrid>
                <a:gridCol w="1676870"/>
                <a:gridCol w="685354"/>
                <a:gridCol w="1865061"/>
              </a:tblGrid>
              <a:tr h="414980">
                <a:tc>
                  <a:txBody>
                    <a:bodyPr/>
                    <a:lstStyle/>
                    <a:p>
                      <a:pPr algn="l" fontAlgn="b"/>
                      <a:r>
                        <a:rPr lang="en-US" sz="1100" b="0" i="0" u="none" strike="noStrike" dirty="0" smtClean="0">
                          <a:solidFill>
                            <a:srgbClr val="0D0D0D"/>
                          </a:solidFill>
                          <a:effectLst/>
                          <a:latin typeface="Arial" panose="020B0604020202020204" pitchFamily="34" charset="0"/>
                          <a:cs typeface="Arial" panose="020B0604020202020204" pitchFamily="34" charset="0"/>
                        </a:rPr>
                        <a:t>Steve</a:t>
                      </a:r>
                      <a:r>
                        <a:rPr lang="en-US" sz="1100" b="0" i="0" u="none" strike="noStrike" dirty="0" smtClean="0">
                          <a:solidFill>
                            <a:srgbClr val="0D0D0D"/>
                          </a:solidFill>
                          <a:effectLst/>
                          <a:latin typeface="Calibri" panose="020F0502020204030204" pitchFamily="34" charset="0"/>
                        </a:rPr>
                        <a:t>   </a:t>
                      </a:r>
                      <a:r>
                        <a:rPr lang="en-US" sz="1100" b="0" i="0" u="none" strike="noStrike" dirty="0" smtClean="0">
                          <a:solidFill>
                            <a:srgbClr val="0D0D0D"/>
                          </a:solidFill>
                          <a:effectLst/>
                          <a:latin typeface="Arial" panose="020B0604020202020204" pitchFamily="34" charset="0"/>
                          <a:cs typeface="Arial" panose="020B0604020202020204" pitchFamily="34" charset="0"/>
                        </a:rPr>
                        <a:t>Jones</a:t>
                      </a:r>
                      <a:endParaRPr lang="en-US" sz="1100" b="0" i="0" u="none" strike="noStrike" dirty="0">
                        <a:solidFill>
                          <a:srgbClr val="0D0D0D"/>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100" b="0" i="0" u="none" strike="noStrike" dirty="0" smtClean="0">
                          <a:solidFill>
                            <a:srgbClr val="0D0D0D"/>
                          </a:solidFill>
                          <a:effectLst/>
                          <a:latin typeface="Arial" panose="020B0604020202020204" pitchFamily="34" charset="0"/>
                          <a:cs typeface="Arial" panose="020B0604020202020204" pitchFamily="34" charset="0"/>
                        </a:rPr>
                        <a:t>RAO</a:t>
                      </a:r>
                      <a:endParaRPr lang="en-US" sz="1100" b="0" i="0" u="none" strike="noStrike" dirty="0">
                        <a:solidFill>
                          <a:srgbClr val="0D0D0D"/>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1100" b="0" i="0" u="none" strike="noStrike" dirty="0" smtClean="0">
                          <a:solidFill>
                            <a:srgbClr val="0D0D0D"/>
                          </a:solidFill>
                          <a:effectLst/>
                          <a:latin typeface="Arial" panose="020B0604020202020204" pitchFamily="34" charset="0"/>
                          <a:cs typeface="Arial" panose="020B0604020202020204" pitchFamily="34" charset="0"/>
                        </a:rPr>
                        <a:t> IMTS Program Manager</a:t>
                      </a:r>
                      <a:endParaRPr lang="en-US" sz="1100" b="0" i="0" u="none" strike="noStrike" dirty="0">
                        <a:solidFill>
                          <a:srgbClr val="0D0D0D"/>
                        </a:solidFill>
                        <a:effectLst/>
                        <a:latin typeface="Arial" panose="020B0604020202020204" pitchFamily="34" charset="0"/>
                        <a:cs typeface="Arial" panose="020B0604020202020204" pitchFamily="34" charset="0"/>
                      </a:endParaRPr>
                    </a:p>
                  </a:txBody>
                  <a:tcPr marL="9525" marR="9525" marT="9525" marB="0" anchor="b"/>
                </a:tc>
              </a:tr>
              <a:tr h="414980">
                <a:tc>
                  <a:txBody>
                    <a:bodyPr/>
                    <a:lstStyle/>
                    <a:p>
                      <a:pPr algn="l" fontAlgn="b"/>
                      <a:r>
                        <a:rPr lang="en-US" sz="1100" u="none" strike="noStrike" dirty="0">
                          <a:effectLst/>
                        </a:rPr>
                        <a:t>Kevin Baumgard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MVP</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Ops Chief</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Stephen "Scott" Beams</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SAM</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Floating Plant Manager/Locks &amp; Dams</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Sheryl Carrubba</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NWD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 BLM</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Patrick Chambers </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MVD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MVD Nav BLM &amp; Deputy C/Ops</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John Cheek</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LRD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LRD Maintenance Program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Michael Cox</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MVR</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Ops Chief</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Cody Eckhardt</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HQ</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Inland Nav PM</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Douglas Ellsworth</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HQ</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Senior Asset Management Specialist</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Kareem El-Naggar</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LRD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Navigation Program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Robert George</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SWG</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a:t>
                      </a:r>
                      <a:r>
                        <a:rPr lang="en-US" sz="1100" u="none" strike="noStrike" dirty="0" smtClean="0">
                          <a:effectLst/>
                        </a:rPr>
                        <a:t>ock </a:t>
                      </a:r>
                      <a:r>
                        <a:rPr lang="en-US" sz="1100" u="none" strike="noStrike" dirty="0">
                          <a:effectLst/>
                        </a:rPr>
                        <a:t>Master</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Tilton "Kellis"  Higginbotham</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SAM</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Lock &amp; Dam Supervisor</a:t>
                      </a:r>
                      <a:endParaRPr lang="en-US" sz="1100" b="0" i="0" u="none" strike="noStrike" dirty="0">
                        <a:solidFill>
                          <a:srgbClr val="0D0D0D"/>
                        </a:solidFill>
                        <a:effectLst/>
                        <a:latin typeface="Calibri" panose="020F0502020204030204" pitchFamily="34" charset="0"/>
                      </a:endParaRPr>
                    </a:p>
                  </a:txBody>
                  <a:tcPr marL="9525" marR="9525" marT="9525" marB="0" anchor="b"/>
                </a:tc>
              </a:tr>
              <a:tr h="414980">
                <a:tc>
                  <a:txBody>
                    <a:bodyPr/>
                    <a:lstStyle/>
                    <a:p>
                      <a:pPr algn="l" fontAlgn="b"/>
                      <a:r>
                        <a:rPr lang="en-US" sz="1100" u="none" strike="noStrike" dirty="0">
                          <a:effectLst/>
                        </a:rPr>
                        <a:t>Fredrick Joers</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INDC</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Director</a:t>
                      </a:r>
                      <a:endParaRPr lang="en-US" sz="1100" b="0" i="0" u="none" strike="noStrike" dirty="0">
                        <a:solidFill>
                          <a:srgbClr val="0D0D0D"/>
                        </a:solidFill>
                        <a:effectLst/>
                        <a:latin typeface="Calibri" panose="020F0502020204030204" pitchFamily="34" charset="0"/>
                      </a:endParaRPr>
                    </a:p>
                  </a:txBody>
                  <a:tcPr marL="9525" marR="9525" marT="9525"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04880593"/>
              </p:ext>
            </p:extLst>
          </p:nvPr>
        </p:nvGraphicFramePr>
        <p:xfrm>
          <a:off x="5021944" y="1000125"/>
          <a:ext cx="3443513" cy="4222340"/>
        </p:xfrm>
        <a:graphic>
          <a:graphicData uri="http://schemas.openxmlformats.org/drawingml/2006/table">
            <a:tbl>
              <a:tblPr>
                <a:tableStyleId>{5C22544A-7EE6-4342-B048-85BDC9FD1C3A}</a:tableStyleId>
              </a:tblPr>
              <a:tblGrid>
                <a:gridCol w="1365966"/>
                <a:gridCol w="558283"/>
                <a:gridCol w="1519264"/>
              </a:tblGrid>
              <a:tr h="422234">
                <a:tc>
                  <a:txBody>
                    <a:bodyPr/>
                    <a:lstStyle/>
                    <a:p>
                      <a:pPr algn="l" fontAlgn="b"/>
                      <a:r>
                        <a:rPr lang="en-US" sz="1100" u="none" strike="noStrike" dirty="0">
                          <a:effectLst/>
                        </a:rPr>
                        <a:t>Willie Maynard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LRP</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Lock Master NewCumberland Locks</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Nathan 'Nate' McGowan</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NWS</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Ops Proj Mgr, Washington Ship Canal</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Jeffery McKee</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HQ02</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Navigation Business Line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Bryan Peterson</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MVP</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Navigation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Mark Pointon</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IWR</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 Business Line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Brian Sapp</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SAD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Navigation Business Line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Doug Stamper</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NAD</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Navigation Business Line Manager</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Marian Valentine</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NWS</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Ops Proj Mgr, Washington Ship Canal</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Charles 'Eddie' Wiggins</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ERD-MS</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Associate Technical Director, Navigation</a:t>
                      </a:r>
                      <a:endParaRPr lang="en-US" sz="1100" b="0" i="0" u="none" strike="noStrike" dirty="0">
                        <a:solidFill>
                          <a:srgbClr val="0D0D0D"/>
                        </a:solidFill>
                        <a:effectLst/>
                        <a:latin typeface="Calibri" panose="020F0502020204030204" pitchFamily="34" charset="0"/>
                      </a:endParaRPr>
                    </a:p>
                  </a:txBody>
                  <a:tcPr marL="9525" marR="9525" marT="9525" marB="0" anchor="b"/>
                </a:tc>
              </a:tr>
              <a:tr h="422234">
                <a:tc>
                  <a:txBody>
                    <a:bodyPr/>
                    <a:lstStyle/>
                    <a:p>
                      <a:pPr algn="l" fontAlgn="b"/>
                      <a:r>
                        <a:rPr lang="en-US" sz="1100" u="none" strike="noStrike" dirty="0">
                          <a:effectLst/>
                        </a:rPr>
                        <a:t>Gil Wootten</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SWL</a:t>
                      </a:r>
                      <a:endParaRPr lang="en-US" sz="1100" b="0" i="0" u="none" strike="noStrike" dirty="0">
                        <a:solidFill>
                          <a:srgbClr val="0D0D0D"/>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Chief, Operations Technical Support</a:t>
                      </a:r>
                      <a:endParaRPr lang="en-US" sz="1100" b="0" i="0" u="none" strike="noStrike" dirty="0">
                        <a:solidFill>
                          <a:srgbClr val="0D0D0D"/>
                        </a:solidFill>
                        <a:effectLst/>
                        <a:latin typeface="Calibri" panose="020F0502020204030204" pitchFamily="34" charset="0"/>
                      </a:endParaRPr>
                    </a:p>
                  </a:txBody>
                  <a:tcPr marL="9525" marR="9525" marT="9525" marB="0" anchor="b"/>
                </a:tc>
              </a:tr>
            </a:tbl>
          </a:graphicData>
        </a:graphic>
      </p:graphicFrame>
      <p:sp>
        <p:nvSpPr>
          <p:cNvPr id="5" name="TextBox 4"/>
          <p:cNvSpPr txBox="1"/>
          <p:nvPr/>
        </p:nvSpPr>
        <p:spPr>
          <a:xfrm>
            <a:off x="3004457" y="362892"/>
            <a:ext cx="3236686" cy="461665"/>
          </a:xfrm>
          <a:prstGeom prst="rect">
            <a:avLst/>
          </a:prstGeom>
          <a:noFill/>
        </p:spPr>
        <p:txBody>
          <a:bodyPr wrap="square" rtlCol="0">
            <a:spAutoFit/>
          </a:bodyPr>
          <a:lstStyle/>
          <a:p>
            <a:r>
              <a:rPr lang="en-US" dirty="0" smtClean="0"/>
              <a:t>IMTS Working Group</a:t>
            </a:r>
            <a:endParaRPr lang="en-US" dirty="0"/>
          </a:p>
        </p:txBody>
      </p:sp>
    </p:spTree>
    <p:extLst>
      <p:ext uri="{BB962C8B-B14F-4D97-AF65-F5344CB8AC3E}">
        <p14:creationId xmlns:p14="http://schemas.microsoft.com/office/powerpoint/2010/main" val="1975484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D6254A-A357-4200-B73D-5001EDA92138}" type="slidenum">
              <a:rPr lang="en-US" smtClean="0"/>
              <a:pPr/>
              <a:t>5</a:t>
            </a:fld>
            <a:endParaRPr lang="en-US" dirty="0"/>
          </a:p>
        </p:txBody>
      </p:sp>
      <p:sp>
        <p:nvSpPr>
          <p:cNvPr id="6" name="Title 1"/>
          <p:cNvSpPr txBox="1">
            <a:spLocks/>
          </p:cNvSpPr>
          <p:nvPr/>
        </p:nvSpPr>
        <p:spPr bwMode="auto">
          <a:xfrm>
            <a:off x="457200" y="142336"/>
            <a:ext cx="8229600" cy="990600"/>
          </a:xfrm>
          <a:prstGeom prst="rect">
            <a:avLst/>
          </a:prstGeom>
          <a:noFill/>
          <a:ln w="9525">
            <a:noFill/>
            <a:miter lim="800000"/>
            <a:headEnd/>
            <a:tailEnd/>
          </a:ln>
        </p:spPr>
        <p:txBody>
          <a:bodyPr lIns="81922" tIns="40959" rIns="81922" bIns="40959" anchor="ctr"/>
          <a:lstStyle/>
          <a:p>
            <a:pPr algn="ctr">
              <a:defRPr/>
            </a:pPr>
            <a:r>
              <a:rPr lang="en-US" sz="3600" kern="0" dirty="0" smtClean="0">
                <a:latin typeface="+mj-lt"/>
                <a:ea typeface="+mj-ea"/>
                <a:cs typeface="+mj-cs"/>
              </a:rPr>
              <a:t>Purpose</a:t>
            </a:r>
          </a:p>
          <a:p>
            <a:pPr algn="ctr">
              <a:defRPr/>
            </a:pPr>
            <a:r>
              <a:rPr lang="en-US" sz="1600" kern="0" dirty="0" smtClean="0">
                <a:latin typeface="+mj-lt"/>
                <a:ea typeface="+mj-ea"/>
                <a:cs typeface="+mj-cs"/>
              </a:rPr>
              <a:t>(IMTS BoD and Working Group)</a:t>
            </a:r>
            <a:endParaRPr lang="en-US" sz="1600" kern="0" dirty="0">
              <a:latin typeface="+mj-lt"/>
              <a:ea typeface="+mj-ea"/>
              <a:cs typeface="+mj-cs"/>
            </a:endParaRPr>
          </a:p>
        </p:txBody>
      </p:sp>
      <p:sp>
        <p:nvSpPr>
          <p:cNvPr id="7" name="Content Placeholder 2"/>
          <p:cNvSpPr txBox="1">
            <a:spLocks/>
          </p:cNvSpPr>
          <p:nvPr/>
        </p:nvSpPr>
        <p:spPr>
          <a:xfrm>
            <a:off x="650874" y="1738145"/>
            <a:ext cx="8382000" cy="4102100"/>
          </a:xfrm>
          <a:prstGeom prst="rect">
            <a:avLst/>
          </a:prstGeom>
        </p:spPr>
        <p:txBody>
          <a:bodyPr/>
          <a:lstStyle/>
          <a:p>
            <a:pPr>
              <a:lnSpc>
                <a:spcPct val="120000"/>
              </a:lnSpc>
              <a:spcBef>
                <a:spcPct val="20000"/>
              </a:spcBef>
              <a:buFont typeface="Arial" pitchFamily="34" charset="0"/>
              <a:buChar char="•"/>
              <a:defRPr/>
            </a:pPr>
            <a:r>
              <a:rPr lang="en-US" kern="0" dirty="0"/>
              <a:t> Implement improvements that maximize the efficiency, effectiveness, reliability and sustainability of the Inland Navigation System</a:t>
            </a:r>
          </a:p>
          <a:p>
            <a:pPr>
              <a:lnSpc>
                <a:spcPct val="120000"/>
              </a:lnSpc>
              <a:spcBef>
                <a:spcPct val="20000"/>
              </a:spcBef>
              <a:buFont typeface="Arial" pitchFamily="34" charset="0"/>
              <a:buChar char="•"/>
              <a:defRPr/>
            </a:pPr>
            <a:endParaRPr lang="en-US" kern="0" dirty="0"/>
          </a:p>
          <a:p>
            <a:pPr>
              <a:lnSpc>
                <a:spcPct val="120000"/>
              </a:lnSpc>
              <a:spcBef>
                <a:spcPct val="20000"/>
              </a:spcBef>
              <a:buFont typeface="Arial" pitchFamily="34" charset="0"/>
              <a:buChar char="•"/>
              <a:defRPr/>
            </a:pPr>
            <a:r>
              <a:rPr lang="en-US" dirty="0"/>
              <a:t> Identify and implement Best Practices</a:t>
            </a:r>
          </a:p>
          <a:p>
            <a:pPr>
              <a:lnSpc>
                <a:spcPct val="120000"/>
              </a:lnSpc>
              <a:spcBef>
                <a:spcPct val="20000"/>
              </a:spcBef>
              <a:buFont typeface="Arial" pitchFamily="34" charset="0"/>
              <a:buChar char="•"/>
              <a:defRPr/>
            </a:pPr>
            <a:endParaRPr lang="en-US" dirty="0" smtClean="0"/>
          </a:p>
          <a:p>
            <a:pPr>
              <a:lnSpc>
                <a:spcPct val="120000"/>
              </a:lnSpc>
              <a:spcBef>
                <a:spcPct val="20000"/>
              </a:spcBef>
              <a:buFont typeface="Arial" pitchFamily="34" charset="0"/>
              <a:buChar char="•"/>
              <a:defRPr/>
            </a:pPr>
            <a:r>
              <a:rPr lang="en-US" dirty="0" smtClean="0"/>
              <a:t> Provide </a:t>
            </a:r>
            <a:r>
              <a:rPr lang="en-US" dirty="0"/>
              <a:t>foundation for “continuous improvement”  </a:t>
            </a:r>
            <a:endParaRPr lang="en-US" kern="0" dirty="0"/>
          </a:p>
        </p:txBody>
      </p:sp>
    </p:spTree>
    <p:extLst>
      <p:ext uri="{BB962C8B-B14F-4D97-AF65-F5344CB8AC3E}">
        <p14:creationId xmlns:p14="http://schemas.microsoft.com/office/powerpoint/2010/main" val="2350127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2D6254A-A357-4200-B73D-5001EDA92138}" type="slidenum">
              <a:rPr lang="en-US" smtClean="0"/>
              <a:pPr/>
              <a:t>6</a:t>
            </a:fld>
            <a:endParaRPr lang="en-US" dirty="0"/>
          </a:p>
        </p:txBody>
      </p:sp>
      <p:sp>
        <p:nvSpPr>
          <p:cNvPr id="7" name="Title 1"/>
          <p:cNvSpPr txBox="1">
            <a:spLocks/>
          </p:cNvSpPr>
          <p:nvPr/>
        </p:nvSpPr>
        <p:spPr bwMode="auto">
          <a:xfrm>
            <a:off x="0" y="213068"/>
            <a:ext cx="9144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22" tIns="40959" rIns="81922" bIns="40959"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000000"/>
                </a:solidFill>
                <a:effectLst/>
                <a:uLnTx/>
                <a:uFillTx/>
                <a:latin typeface="Arial"/>
                <a:ea typeface="+mj-ea"/>
                <a:cs typeface="+mj-cs"/>
              </a:rPr>
              <a:t>IMTS WG Accomplishments</a:t>
            </a:r>
          </a:p>
        </p:txBody>
      </p:sp>
      <p:sp>
        <p:nvSpPr>
          <p:cNvPr id="8" name="TextBox 2"/>
          <p:cNvSpPr txBox="1">
            <a:spLocks noChangeArrowheads="1"/>
          </p:cNvSpPr>
          <p:nvPr/>
        </p:nvSpPr>
        <p:spPr bwMode="auto">
          <a:xfrm>
            <a:off x="940321" y="1279753"/>
            <a:ext cx="7365478" cy="405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115888" indent="-115888">
              <a:buFont typeface="Arial" pitchFamily="34" charset="0"/>
              <a:buChar char="•"/>
              <a:defRPr/>
            </a:pPr>
            <a:r>
              <a:rPr lang="en-US" sz="2800" kern="0" dirty="0" smtClean="0"/>
              <a:t>  Standard Staffing Models</a:t>
            </a:r>
          </a:p>
          <a:p>
            <a:pPr>
              <a:spcBef>
                <a:spcPct val="0"/>
              </a:spcBef>
              <a:buFont typeface="Arial" panose="020B0604020202020204" pitchFamily="34" charset="0"/>
              <a:buChar char="•"/>
              <a:defRPr/>
            </a:pPr>
            <a:r>
              <a:rPr lang="en-US" sz="2800" kern="0" dirty="0" smtClean="0"/>
              <a:t>Standardized Position Descriptions (PDs)</a:t>
            </a:r>
          </a:p>
          <a:p>
            <a:pPr>
              <a:spcBef>
                <a:spcPct val="0"/>
              </a:spcBef>
              <a:buFont typeface="Arial" panose="020B0604020202020204" pitchFamily="34" charset="0"/>
              <a:buChar char="•"/>
              <a:defRPr/>
            </a:pPr>
            <a:r>
              <a:rPr lang="en-US" altLang="en-US" sz="2800" dirty="0" smtClean="0"/>
              <a:t>Lock Operator’s Training &amp; Certification</a:t>
            </a:r>
          </a:p>
          <a:p>
            <a:pPr>
              <a:spcBef>
                <a:spcPct val="0"/>
              </a:spcBef>
              <a:buFont typeface="Arial" panose="020B0604020202020204" pitchFamily="34" charset="0"/>
              <a:buChar char="•"/>
              <a:defRPr/>
            </a:pPr>
            <a:r>
              <a:rPr lang="en-US" altLang="en-US" sz="2800" dirty="0" smtClean="0"/>
              <a:t>National Maintenance Workshops - Annual </a:t>
            </a:r>
          </a:p>
          <a:p>
            <a:pPr>
              <a:spcBef>
                <a:spcPct val="0"/>
              </a:spcBef>
              <a:buFont typeface="Arial" panose="020B0604020202020204" pitchFamily="34" charset="0"/>
              <a:buChar char="•"/>
              <a:defRPr/>
            </a:pPr>
            <a:r>
              <a:rPr lang="en-US" sz="2800" kern="0" dirty="0" smtClean="0"/>
              <a:t>National Maintenance Standard</a:t>
            </a:r>
            <a:endParaRPr lang="en-US" altLang="en-US" sz="2800" dirty="0" smtClean="0"/>
          </a:p>
          <a:p>
            <a:pPr>
              <a:spcBef>
                <a:spcPct val="0"/>
              </a:spcBef>
              <a:buFont typeface="Arial" panose="020B0604020202020204" pitchFamily="34" charset="0"/>
              <a:buChar char="•"/>
              <a:defRPr/>
            </a:pPr>
            <a:r>
              <a:rPr lang="en-US" altLang="en-US" sz="2800" dirty="0" smtClean="0"/>
              <a:t>Lock Levels of Service</a:t>
            </a:r>
          </a:p>
          <a:p>
            <a:pPr>
              <a:spcBef>
                <a:spcPct val="0"/>
              </a:spcBef>
              <a:buFont typeface="Arial" panose="020B0604020202020204" pitchFamily="34" charset="0"/>
              <a:buChar char="•"/>
              <a:defRPr/>
            </a:pPr>
            <a:r>
              <a:rPr lang="en-US" sz="2800" kern="0" dirty="0" smtClean="0"/>
              <a:t>Lock Operational Condition Assessments</a:t>
            </a:r>
          </a:p>
          <a:p>
            <a:pPr>
              <a:spcBef>
                <a:spcPct val="0"/>
              </a:spcBef>
              <a:buFont typeface="Arial" panose="020B0604020202020204" pitchFamily="34" charset="0"/>
              <a:buChar char="•"/>
              <a:defRPr/>
            </a:pPr>
            <a:r>
              <a:rPr lang="en-US" altLang="en-US" sz="2800" dirty="0" smtClean="0"/>
              <a:t>Lock Operations Management Application </a:t>
            </a:r>
          </a:p>
          <a:p>
            <a:pPr marL="115888" indent="-115888">
              <a:buFont typeface="Arial" pitchFamily="34" charset="0"/>
              <a:buChar char="•"/>
              <a:defRPr/>
            </a:pPr>
            <a:r>
              <a:rPr lang="en-US" sz="2800" kern="0" dirty="0" smtClean="0"/>
              <a:t>  Crew </a:t>
            </a:r>
            <a:r>
              <a:rPr lang="en-US" sz="2800" kern="0" dirty="0"/>
              <a:t>Change Policy </a:t>
            </a:r>
            <a:r>
              <a:rPr lang="en-US" sz="2800" kern="0" dirty="0" smtClean="0"/>
              <a:t>for Industry </a:t>
            </a:r>
            <a:r>
              <a:rPr lang="en-US" sz="2800" kern="0" dirty="0"/>
              <a:t>at </a:t>
            </a:r>
            <a:r>
              <a:rPr lang="en-US" sz="2800" kern="0" dirty="0" smtClean="0"/>
              <a:t>Locks</a:t>
            </a:r>
          </a:p>
        </p:txBody>
      </p:sp>
    </p:spTree>
    <p:extLst>
      <p:ext uri="{BB962C8B-B14F-4D97-AF65-F5344CB8AC3E}">
        <p14:creationId xmlns:p14="http://schemas.microsoft.com/office/powerpoint/2010/main" val="4284445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57C677-BABB-4C19-A58D-C314E860A680}" type="slidenum">
              <a:rPr lang="en-US" altLang="en-US" sz="1400" smtClean="0"/>
              <a:pPr>
                <a:spcBef>
                  <a:spcPct val="0"/>
                </a:spcBef>
                <a:buFontTx/>
                <a:buNone/>
              </a:pPr>
              <a:t>7</a:t>
            </a:fld>
            <a:endParaRPr lang="en-US" altLang="en-US" sz="1400" dirty="0" smtClean="0"/>
          </a:p>
        </p:txBody>
      </p:sp>
      <p:sp>
        <p:nvSpPr>
          <p:cNvPr id="7" name="object 3"/>
          <p:cNvSpPr txBox="1"/>
          <p:nvPr/>
        </p:nvSpPr>
        <p:spPr>
          <a:xfrm>
            <a:off x="536575" y="284163"/>
            <a:ext cx="8150225" cy="553998"/>
          </a:xfrm>
          <a:prstGeom prst="rect">
            <a:avLst/>
          </a:prstGeom>
        </p:spPr>
        <p:txBody>
          <a:bodyPr lIns="0" tIns="0" rIns="0" bIns="0">
            <a:spAutoFit/>
          </a:bodyPr>
          <a:lstStyle/>
          <a:p>
            <a:pPr algn="ctr">
              <a:defRPr/>
            </a:pPr>
            <a:r>
              <a:rPr lang="en-US" sz="3600" spc="-170" dirty="0">
                <a:solidFill>
                  <a:srgbClr val="231F20"/>
                </a:solidFill>
                <a:latin typeface="Arial"/>
                <a:cs typeface="Arial"/>
              </a:rPr>
              <a:t>IMTS </a:t>
            </a:r>
            <a:r>
              <a:rPr lang="en-US" sz="3600" spc="-170" dirty="0" smtClean="0">
                <a:solidFill>
                  <a:srgbClr val="231F20"/>
                </a:solidFill>
                <a:latin typeface="Arial"/>
                <a:cs typeface="Arial"/>
              </a:rPr>
              <a:t>WG Current Activities </a:t>
            </a:r>
            <a:endParaRPr lang="en-US" sz="3600" spc="-170" dirty="0">
              <a:solidFill>
                <a:srgbClr val="231F20"/>
              </a:solidFill>
              <a:latin typeface="Arial"/>
              <a:cs typeface="Arial"/>
            </a:endParaRPr>
          </a:p>
        </p:txBody>
      </p:sp>
      <p:sp>
        <p:nvSpPr>
          <p:cNvPr id="8" name="Content Placeholder 2"/>
          <p:cNvSpPr txBox="1">
            <a:spLocks/>
          </p:cNvSpPr>
          <p:nvPr/>
        </p:nvSpPr>
        <p:spPr>
          <a:xfrm>
            <a:off x="713117" y="1534064"/>
            <a:ext cx="8610600" cy="4953000"/>
          </a:xfrm>
          <a:prstGeom prst="rect">
            <a:avLst/>
          </a:prstGeom>
        </p:spPr>
        <p:txBody>
          <a:bodyPr/>
          <a:lstStyle/>
          <a:p>
            <a:pPr marL="115888" indent="-115888">
              <a:spcBef>
                <a:spcPct val="20000"/>
              </a:spcBef>
              <a:buFont typeface="Arial" pitchFamily="34" charset="0"/>
              <a:buChar char="•"/>
              <a:defRPr/>
            </a:pPr>
            <a:r>
              <a:rPr lang="en-US" sz="2400" kern="0" dirty="0">
                <a:latin typeface="+mn-lt"/>
              </a:rPr>
              <a:t> </a:t>
            </a:r>
            <a:r>
              <a:rPr lang="en-US" sz="2400" kern="0" dirty="0" smtClean="0">
                <a:latin typeface="+mn-lt"/>
              </a:rPr>
              <a:t>3</a:t>
            </a:r>
            <a:r>
              <a:rPr lang="en-US" kern="0" dirty="0" smtClean="0">
                <a:latin typeface="+mn-lt"/>
              </a:rPr>
              <a:t> Process Action Teams (PATs)</a:t>
            </a:r>
          </a:p>
          <a:p>
            <a:pPr marL="573088" lvl="1" indent="-115888">
              <a:spcBef>
                <a:spcPct val="20000"/>
              </a:spcBef>
              <a:buFont typeface="Arial" pitchFamily="34" charset="0"/>
              <a:buChar char="•"/>
              <a:defRPr/>
            </a:pPr>
            <a:r>
              <a:rPr lang="en-US" kern="0" dirty="0" smtClean="0"/>
              <a:t> </a:t>
            </a:r>
            <a:r>
              <a:rPr lang="en-US" sz="2000" kern="0" dirty="0" smtClean="0"/>
              <a:t>Acquisition of Land and Floating Plant Equipment</a:t>
            </a:r>
            <a:endParaRPr lang="en-US" sz="2000" kern="0" dirty="0" smtClean="0">
              <a:cs typeface="Arial" charset="0"/>
            </a:endParaRPr>
          </a:p>
          <a:p>
            <a:pPr marL="573088" lvl="1" indent="-115888">
              <a:spcBef>
                <a:spcPct val="20000"/>
              </a:spcBef>
              <a:buFont typeface="Arial" pitchFamily="34" charset="0"/>
              <a:buChar char="•"/>
              <a:defRPr/>
            </a:pPr>
            <a:r>
              <a:rPr lang="en-US" kern="0" dirty="0" smtClean="0">
                <a:latin typeface="+mn-lt"/>
              </a:rPr>
              <a:t> </a:t>
            </a:r>
            <a:r>
              <a:rPr lang="en-US" sz="2000" kern="0" dirty="0" smtClean="0">
                <a:latin typeface="+mn-lt"/>
              </a:rPr>
              <a:t>Optimize Shift Schedules</a:t>
            </a:r>
          </a:p>
          <a:p>
            <a:pPr marL="573088" lvl="1" indent="-115888">
              <a:spcBef>
                <a:spcPct val="20000"/>
              </a:spcBef>
              <a:buFont typeface="Arial" pitchFamily="34" charset="0"/>
              <a:buChar char="•"/>
              <a:defRPr/>
            </a:pPr>
            <a:r>
              <a:rPr lang="en-US" kern="0" dirty="0" smtClean="0">
                <a:latin typeface="+mn-lt"/>
              </a:rPr>
              <a:t> </a:t>
            </a:r>
            <a:r>
              <a:rPr lang="en-US" sz="2000" kern="0" dirty="0" smtClean="0">
                <a:latin typeface="+mn-lt"/>
              </a:rPr>
              <a:t>Schedule Major Maintenance</a:t>
            </a:r>
          </a:p>
          <a:p>
            <a:pPr marL="115888" indent="-115888">
              <a:spcBef>
                <a:spcPct val="20000"/>
              </a:spcBef>
              <a:buFont typeface="Arial" pitchFamily="34" charset="0"/>
              <a:buChar char="•"/>
              <a:defRPr/>
            </a:pPr>
            <a:r>
              <a:rPr lang="en-US" sz="2400" kern="0" dirty="0" smtClean="0"/>
              <a:t> Initializing Strengthen </a:t>
            </a:r>
            <a:r>
              <a:rPr lang="en-US" sz="2400" kern="0" dirty="0"/>
              <a:t>Leadership and </a:t>
            </a:r>
            <a:r>
              <a:rPr lang="en-US" sz="2400" kern="0" dirty="0" smtClean="0"/>
              <a:t>Management PAT</a:t>
            </a:r>
            <a:endParaRPr lang="en-US" sz="2400" kern="0" dirty="0"/>
          </a:p>
          <a:p>
            <a:pPr marL="115888" indent="-115888">
              <a:spcBef>
                <a:spcPct val="20000"/>
              </a:spcBef>
              <a:buFont typeface="Arial" pitchFamily="34" charset="0"/>
              <a:buChar char="•"/>
              <a:defRPr/>
            </a:pPr>
            <a:r>
              <a:rPr lang="en-US" sz="2400" kern="0" dirty="0">
                <a:latin typeface="+mn-lt"/>
              </a:rPr>
              <a:t> </a:t>
            </a:r>
            <a:r>
              <a:rPr lang="en-US" kern="0" dirty="0" smtClean="0">
                <a:latin typeface="+mn-lt"/>
              </a:rPr>
              <a:t>IMTS Action Plan being developed (</a:t>
            </a:r>
            <a:r>
              <a:rPr lang="en-US" sz="2400" kern="0" dirty="0" smtClean="0">
                <a:latin typeface="+mn-lt"/>
              </a:rPr>
              <a:t>Road map for WG Future)</a:t>
            </a:r>
          </a:p>
          <a:p>
            <a:pPr marL="115888" indent="-115888">
              <a:spcBef>
                <a:spcPct val="20000"/>
              </a:spcBef>
              <a:buFont typeface="Arial" pitchFamily="34" charset="0"/>
              <a:buChar char="•"/>
              <a:defRPr/>
            </a:pPr>
            <a:r>
              <a:rPr lang="en-US" kern="0" dirty="0" smtClean="0">
                <a:latin typeface="+mn-lt"/>
              </a:rPr>
              <a:t>Development of IMTS Newsletter</a:t>
            </a:r>
          </a:p>
          <a:p>
            <a:pPr marL="115888" indent="-115888">
              <a:spcBef>
                <a:spcPct val="20000"/>
              </a:spcBef>
              <a:buFont typeface="Arial" pitchFamily="34" charset="0"/>
              <a:buChar char="•"/>
              <a:defRPr/>
            </a:pPr>
            <a:r>
              <a:rPr lang="en-US" kern="0" dirty="0" smtClean="0">
                <a:latin typeface="+mn-lt"/>
              </a:rPr>
              <a:t>Bi-weekly Web Meetings</a:t>
            </a:r>
          </a:p>
          <a:p>
            <a:pPr marL="115888" indent="-115888">
              <a:spcBef>
                <a:spcPct val="20000"/>
              </a:spcBef>
              <a:buFont typeface="Arial" pitchFamily="34" charset="0"/>
              <a:buChar char="•"/>
              <a:defRPr/>
            </a:pPr>
            <a:endParaRPr lang="en-US" sz="2400" kern="0" dirty="0">
              <a:latin typeface="+mn-lt"/>
            </a:endParaRPr>
          </a:p>
          <a:p>
            <a:pPr>
              <a:spcBef>
                <a:spcPct val="20000"/>
              </a:spcBef>
              <a:defRPr/>
            </a:pPr>
            <a:endParaRPr lang="en-US" sz="2400" kern="0" dirty="0">
              <a:latin typeface="+mn-lt"/>
            </a:endParaRPr>
          </a:p>
          <a:p>
            <a:pPr marL="115888" indent="-115888">
              <a:spcBef>
                <a:spcPct val="20000"/>
              </a:spcBef>
              <a:buFont typeface="Arial" pitchFamily="34" charset="0"/>
              <a:buChar char="•"/>
              <a:defRPr/>
            </a:pPr>
            <a:endParaRPr lang="en-US" sz="2400" kern="0" dirty="0"/>
          </a:p>
          <a:p>
            <a:pPr>
              <a:spcBef>
                <a:spcPct val="20000"/>
              </a:spcBef>
              <a:defRPr/>
            </a:pPr>
            <a:endParaRPr lang="en-US" sz="2400" kern="0" dirty="0">
              <a:latin typeface="+mn-lt"/>
            </a:endParaRPr>
          </a:p>
        </p:txBody>
      </p:sp>
    </p:spTree>
    <p:extLst>
      <p:ext uri="{BB962C8B-B14F-4D97-AF65-F5344CB8AC3E}">
        <p14:creationId xmlns:p14="http://schemas.microsoft.com/office/powerpoint/2010/main" val="1585441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23C523C-BB08-425C-AC76-220D3B60A98F}" type="slidenum">
              <a:rPr lang="en-US" smtClean="0"/>
              <a:pPr>
                <a:defRPr/>
              </a:pPr>
              <a:t>8</a:t>
            </a:fld>
            <a:endParaRPr lang="en-US" dirty="0"/>
          </a:p>
        </p:txBody>
      </p:sp>
      <p:sp>
        <p:nvSpPr>
          <p:cNvPr id="3" name="TextBox 2"/>
          <p:cNvSpPr txBox="1"/>
          <p:nvPr/>
        </p:nvSpPr>
        <p:spPr>
          <a:xfrm>
            <a:off x="1393371" y="420914"/>
            <a:ext cx="7170058" cy="5386090"/>
          </a:xfrm>
          <a:prstGeom prst="rect">
            <a:avLst/>
          </a:prstGeom>
          <a:noFill/>
        </p:spPr>
        <p:txBody>
          <a:bodyPr wrap="square" rtlCol="0">
            <a:spAutoFit/>
          </a:bodyPr>
          <a:lstStyle/>
          <a:p>
            <a:pPr algn="ctr"/>
            <a:r>
              <a:rPr lang="en-US" sz="2800" dirty="0" smtClean="0"/>
              <a:t>Implementation Status </a:t>
            </a:r>
          </a:p>
          <a:p>
            <a:pPr algn="ctr"/>
            <a:r>
              <a:rPr lang="en-US" sz="2800" dirty="0" smtClean="0"/>
              <a:t>&amp;</a:t>
            </a:r>
          </a:p>
          <a:p>
            <a:pPr algn="ctr"/>
            <a:r>
              <a:rPr lang="en-US" sz="2800" dirty="0" smtClean="0"/>
              <a:t>Action Plan Development</a:t>
            </a:r>
          </a:p>
          <a:p>
            <a:endParaRPr lang="en-US" dirty="0"/>
          </a:p>
          <a:p>
            <a:r>
              <a:rPr lang="en-US" dirty="0" smtClean="0"/>
              <a:t>Working Group thoroughly reviewed all 115 Improvement Ideas and assessed their status and need for future action, including requirements to sustain improvement made.</a:t>
            </a:r>
          </a:p>
          <a:p>
            <a:endParaRPr lang="en-US" dirty="0"/>
          </a:p>
          <a:p>
            <a:r>
              <a:rPr lang="en-US" sz="2000" dirty="0"/>
              <a:t> </a:t>
            </a:r>
            <a:r>
              <a:rPr lang="en-US" sz="2000" dirty="0" smtClean="0"/>
              <a:t>   59 Ideas Implemented</a:t>
            </a:r>
          </a:p>
          <a:p>
            <a:r>
              <a:rPr lang="en-US" sz="2000" dirty="0"/>
              <a:t> </a:t>
            </a:r>
            <a:r>
              <a:rPr lang="en-US" sz="2000" dirty="0" smtClean="0"/>
              <a:t>   18 Ideas being addressed by PATs </a:t>
            </a:r>
          </a:p>
          <a:p>
            <a:r>
              <a:rPr lang="en-US" sz="2000" dirty="0"/>
              <a:t> </a:t>
            </a:r>
            <a:r>
              <a:rPr lang="en-US" sz="2000" dirty="0" smtClean="0"/>
              <a:t>   20 Ideas require future action (PAT, etc.)</a:t>
            </a:r>
          </a:p>
          <a:p>
            <a:r>
              <a:rPr lang="en-US" sz="2000" dirty="0"/>
              <a:t> </a:t>
            </a:r>
            <a:r>
              <a:rPr lang="en-US" sz="2000" dirty="0" smtClean="0"/>
              <a:t>   18 Ideas OBE or no longer recommended</a:t>
            </a:r>
          </a:p>
          <a:p>
            <a:endParaRPr lang="en-US" dirty="0"/>
          </a:p>
        </p:txBody>
      </p:sp>
    </p:spTree>
    <p:extLst>
      <p:ext uri="{BB962C8B-B14F-4D97-AF65-F5344CB8AC3E}">
        <p14:creationId xmlns:p14="http://schemas.microsoft.com/office/powerpoint/2010/main" val="2879532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23C523C-BB08-425C-AC76-220D3B60A98F}" type="slidenum">
              <a:rPr lang="en-US" smtClean="0"/>
              <a:pPr>
                <a:defRPr/>
              </a:pPr>
              <a:t>9</a:t>
            </a:fld>
            <a:endParaRPr lang="en-US" dirty="0"/>
          </a:p>
        </p:txBody>
      </p:sp>
      <p:sp>
        <p:nvSpPr>
          <p:cNvPr id="3" name="TextBox 2"/>
          <p:cNvSpPr txBox="1"/>
          <p:nvPr/>
        </p:nvSpPr>
        <p:spPr>
          <a:xfrm>
            <a:off x="747486" y="420914"/>
            <a:ext cx="7932057" cy="4955203"/>
          </a:xfrm>
          <a:prstGeom prst="rect">
            <a:avLst/>
          </a:prstGeom>
          <a:noFill/>
        </p:spPr>
        <p:txBody>
          <a:bodyPr wrap="square" rtlCol="0">
            <a:spAutoFit/>
          </a:bodyPr>
          <a:lstStyle/>
          <a:p>
            <a:pPr algn="ctr"/>
            <a:r>
              <a:rPr lang="en-US" sz="3200" dirty="0" smtClean="0"/>
              <a:t>Draft Action Plan</a:t>
            </a:r>
          </a:p>
          <a:p>
            <a:pPr algn="ctr"/>
            <a:endParaRPr lang="en-US" sz="3200" dirty="0"/>
          </a:p>
          <a:p>
            <a:r>
              <a:rPr lang="en-US" sz="2000" dirty="0" smtClean="0"/>
              <a:t>Action Plan is intended to document future activities of the IMTS WG to ensure implementation and sustainment of recommendations from 2008 Report.   It will also provide a platform for addressing new initiatives as they arise.   In addition to implementing the 2008 report, the WG has proven to be an excellent forum for knowledge sharing and information exchange.  The Action Plan is also intended to be a living document, updated annually. It is divided into 3 main sections, besides Introduction and Background.  The sections are:</a:t>
            </a:r>
          </a:p>
          <a:p>
            <a:r>
              <a:rPr lang="en-US" sz="2000" dirty="0" smtClean="0"/>
              <a:t> </a:t>
            </a:r>
            <a:endParaRPr lang="en-US" sz="1800" dirty="0"/>
          </a:p>
          <a:p>
            <a:r>
              <a:rPr lang="en-US" sz="1800" dirty="0" smtClean="0"/>
              <a:t>Short Term – Less than 2 years to implement – 9 items</a:t>
            </a:r>
          </a:p>
          <a:p>
            <a:r>
              <a:rPr lang="en-US" sz="1800" dirty="0" smtClean="0"/>
              <a:t>Long Term – Greater than 2 Years to implement – 3 items</a:t>
            </a:r>
          </a:p>
          <a:p>
            <a:r>
              <a:rPr lang="en-US" sz="1800" dirty="0" smtClean="0"/>
              <a:t>Sustain (Periodic or Continual) - 14 items</a:t>
            </a:r>
          </a:p>
          <a:p>
            <a:endParaRPr lang="en-US" sz="1800" dirty="0"/>
          </a:p>
        </p:txBody>
      </p:sp>
    </p:spTree>
    <p:extLst>
      <p:ext uri="{BB962C8B-B14F-4D97-AF65-F5344CB8AC3E}">
        <p14:creationId xmlns:p14="http://schemas.microsoft.com/office/powerpoint/2010/main" val="1502005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TotalTime>
  <Words>977</Words>
  <Application>Microsoft Office PowerPoint</Application>
  <PresentationFormat>On-screen Show (4:3)</PresentationFormat>
  <Paragraphs>233</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Calibri</vt:lpstr>
      <vt:lpstr>Times New Roman</vt:lpstr>
      <vt:lpstr>Wingdings</vt:lpstr>
      <vt:lpstr>Title Slide Templates</vt:lpstr>
      <vt:lpstr>Content Templates</vt:lpstr>
      <vt:lpstr>Inland marine transportation system (Imts) UPDATE</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IMTS River Information Services (RIS) Bottom line up front</vt:lpstr>
      <vt:lpstr>RIS Key Technologies</vt:lpstr>
      <vt:lpstr>PowerPoint Presentation</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Steve Jones</cp:lastModifiedBy>
  <cp:revision>119</cp:revision>
  <cp:lastPrinted>2017-09-21T20:45:09Z</cp:lastPrinted>
  <dcterms:created xsi:type="dcterms:W3CDTF">2016-05-03T16:10:38Z</dcterms:created>
  <dcterms:modified xsi:type="dcterms:W3CDTF">2017-09-28T03:57:51Z</dcterms:modified>
</cp:coreProperties>
</file>