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71" r:id="rId1"/>
  </p:sldMasterIdLst>
  <p:notesMasterIdLst>
    <p:notesMasterId r:id="rId10"/>
  </p:notesMasterIdLst>
  <p:sldIdLst>
    <p:sldId id="364" r:id="rId2"/>
    <p:sldId id="380" r:id="rId3"/>
    <p:sldId id="392" r:id="rId4"/>
    <p:sldId id="393" r:id="rId5"/>
    <p:sldId id="395" r:id="rId6"/>
    <p:sldId id="394" r:id="rId7"/>
    <p:sldId id="396" r:id="rId8"/>
    <p:sldId id="3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5A6DD3-39B9-8343-8D88-C06948D02C74}" v="56" dt="2021-09-20T18:26:54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71" autoAdjust="0"/>
    <p:restoredTop sz="95820"/>
  </p:normalViewPr>
  <p:slideViewPr>
    <p:cSldViewPr snapToGrid="0">
      <p:cViewPr varScale="1">
        <p:scale>
          <a:sx n="66" d="100"/>
          <a:sy n="66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5425C-03BE-454E-BB5D-731B80CD70F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1610D-26A1-4D2D-8CB9-77FF42D0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73B0-1F1C-42CF-B4DF-0BA06C73D6AA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3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73B0-1F1C-42CF-B4DF-0BA06C73D6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86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73B0-1F1C-42CF-B4DF-0BA06C73D6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18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73B0-1F1C-42CF-B4DF-0BA06C73D6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14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73B0-1F1C-42CF-B4DF-0BA06C73D6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85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73B0-1F1C-42CF-B4DF-0BA06C73D6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41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73B0-1F1C-42CF-B4DF-0BA06C73D6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74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73B0-1F1C-42CF-B4DF-0BA06C73D6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4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F8D0-2549-B34E-B82C-A3B1AF4B3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61596-CA80-8940-802F-79AB416F9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A384F-DA56-6942-A7A3-9D31AAEC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97BE-7BBC-5740-AE19-E5C97D4CE596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12D03-3194-CD47-9C54-118689C9B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87F36-F109-3C47-B9D3-13B1E3BE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4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74E37-23A3-AC44-A189-C8D84EF65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5BFFD-B0FC-6640-A65B-AF2A5A6BA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DB055-19E9-E144-A504-A3376B88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2A431-DB35-5B44-BF76-506A0193A5F8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D5518-6C3E-204C-A8B7-DE9E5F6E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C31B4-975F-4440-95E0-9F9C00681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3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2B9CE-8117-6644-9C18-1273867F9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A46E0-6438-0048-A238-DE5F46E9E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562D9-B1FE-3846-8335-246BC714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54FCF-BDC5-8240-9AB0-805636598FC2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C188B-4ABA-BA40-8B2B-BFF0087E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96A64-6A1E-1D47-B089-B3C7DBF9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5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DD15B-CC80-9E42-9D7B-6BCB582C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362EC-E323-6A48-8AED-7CF6AB37C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C3D8A-857C-4D42-8B56-D6A957A9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5F55-B6AA-EE4D-B66C-923CF8144AE0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F0F0C-E85A-AF49-A3BE-3310026F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07987-1C48-1B4B-990D-D76B2642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5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BEE6A-7FA8-124D-B30E-7FB0048E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56BAB-3721-5D45-8757-F8240C608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3ADC3-285F-D946-A24E-59B27117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D2D3-5E5C-3C4E-B12D-BF695891771B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91D6B-8BA9-224F-BD4E-4AEEF321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DB8A-8D94-4B4C-9B9E-934495F6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4099-DCF4-5A43-AA8D-A04822EAE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A72C0-672B-D848-9DB7-81B4CEDD3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8D9CD-0109-6E40-ACF5-758DD5DE3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F7A14-32D5-9C49-B47A-0F9A369D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A3AB-E324-4C49-B494-2D0183AFC2F0}" type="datetime1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2220B-0693-B84D-8768-BEC01220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C9527-334B-E04A-961B-787D758C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9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F21D2-2CA4-B442-86DB-D2435A3E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560E-CFF4-EE40-A7BE-72AFE58B4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EE5F6-784E-584D-B6A1-DE1542F0B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F3B20-2AB7-8549-8812-DD501F047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D3657-7FA9-AD48-93F7-69FA409AD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395715-81C3-D445-AAA0-770A92A7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88B5-FC20-8244-AD6F-036473341E5A}" type="datetime1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5B93E-30FB-1A48-BCE6-0F26E4F9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D19A48-4477-664D-8531-6A3EE043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8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BB05B-1A00-214D-8FD2-C6EB444C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BF9BF8-16C7-754D-9ECE-F97CBA15E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464-7E6D-C44D-897E-FB7A3CD1FF19}" type="datetime1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E1698-DC56-BB47-8723-2B647C57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EF4A6-9E30-EF4E-980A-ADE070EB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2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CFA8F-3164-0D4F-AA76-A1F67894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2D0E-A3C9-9C49-9E17-46D039C28011}" type="datetime1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67DB40-8365-C443-9BA8-5F21259B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CBD3B-ED27-A742-83FA-230A94EEA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CEB0-450F-CD4E-B8E5-0846C12F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238B7-AE29-1E4A-9F1E-1BA811E30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3CB1B-414F-484B-86F5-FCC05B259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E2897-97C6-1441-AE3C-3D4B65FF4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2A71B-9BA1-4444-AB95-216DF6603611}" type="datetime1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7AE07-04A8-B241-BB46-8CC0BF0F7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AB06D-A8DA-3840-88F6-7C9B79DD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8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3EFE-477B-F245-AF16-FEA950CA9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7B81ED-B9B0-D34B-8094-3D4FA54F0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75404-DF05-D74C-8A14-5D925D6AB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301AB-6BF5-0E4A-A2EA-75DDC458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8D9A-42F8-C64C-83A5-8FEF2F1BF9DE}" type="datetime1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EC8E4-E875-3C4E-B698-8C17F4E2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3DD11-E533-E24F-B7B1-CA38DC31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9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14E07-5ABF-374D-8AED-22E887C40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4D81A-C4A1-054E-8115-B2D7A6690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E1AF9-959D-414C-B521-032FF1F82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40A0E-43F3-7F4A-B26D-EB6AACADE3EB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75D02-F4FD-4B4F-8514-62331CB4A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A6E96-F4F5-7E4B-8544-611CF171E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EB939-F56C-47FA-AA95-9B8AE87F4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9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336" y="76903"/>
            <a:ext cx="12065328" cy="6745184"/>
          </a:xfrm>
          <a:prstGeom prst="rect">
            <a:avLst/>
          </a:prstGeom>
          <a:noFill/>
          <a:ln w="889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09187" y="3581400"/>
            <a:ext cx="10515600" cy="1988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Book Antiqua" panose="02040602050305030304" pitchFamily="18" charset="0"/>
              </a:rPr>
              <a:t>Dredging Industry National Waterways Conference</a:t>
            </a:r>
            <a:br>
              <a:rPr lang="en-US" sz="2800" b="1" dirty="0">
                <a:latin typeface="Book Antiqua" panose="02040602050305030304" pitchFamily="18" charset="0"/>
              </a:rPr>
            </a:br>
            <a:endParaRPr lang="en-US" sz="2800" b="1" dirty="0">
              <a:latin typeface="Book Antiqua" panose="0204060205030503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Book Antiqua" panose="02040602050305030304" pitchFamily="18" charset="0"/>
              </a:rPr>
              <a:t>Richard Balzano, CEO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Book Antiqua" panose="02040602050305030304" pitchFamily="18" charset="0"/>
              </a:rPr>
              <a:t>rbalzano@dredgingcontractors.org</a:t>
            </a:r>
            <a:br>
              <a:rPr lang="en-US" sz="2400" dirty="0">
                <a:latin typeface="Book Antiqua" panose="02040602050305030304" pitchFamily="18" charset="0"/>
              </a:rPr>
            </a:br>
            <a:r>
              <a:rPr lang="en-US" sz="2400" dirty="0">
                <a:latin typeface="Book Antiqua" panose="02040602050305030304" pitchFamily="18" charset="0"/>
              </a:rPr>
              <a:t>September 23, 2021 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AutoShape 2" descr="Home - Dredging Contractors of America"/>
          <p:cNvSpPr>
            <a:spLocks noChangeAspect="1" noChangeArrowheads="1"/>
          </p:cNvSpPr>
          <p:nvPr/>
        </p:nvSpPr>
        <p:spPr bwMode="auto">
          <a:xfrm>
            <a:off x="4138246" y="2870871"/>
            <a:ext cx="33528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ECBA2C8-09FE-4A87-8B23-BC17132E901B}"/>
              </a:ext>
            </a:extLst>
          </p:cNvPr>
          <p:cNvSpPr txBox="1">
            <a:spLocks/>
          </p:cNvSpPr>
          <p:nvPr/>
        </p:nvSpPr>
        <p:spPr>
          <a:xfrm>
            <a:off x="553453" y="365125"/>
            <a:ext cx="11227069" cy="1303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b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</a:br>
            <a:endParaRPr lang="en-US" sz="105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57736162-0B77-49DE-8258-37FD3CF6D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96" y="1340829"/>
            <a:ext cx="47625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76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F7FE2F-C74A-CE4D-BEA4-E8822292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" y="53439"/>
            <a:ext cx="12073244" cy="1325563"/>
          </a:xfrm>
          <a:solidFill>
            <a:schemeClr val="accent1">
              <a:lumMod val="50000"/>
              <a:alpha val="50000"/>
            </a:schemeClr>
          </a:solidFill>
        </p:spPr>
        <p:txBody>
          <a:bodyPr lIns="914400" rIns="914400" anchor="ctr"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What We Do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35E-D6FB-461D-B486-1E28BCB755AE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378" y="59377"/>
            <a:ext cx="12065328" cy="6745184"/>
          </a:xfrm>
          <a:prstGeom prst="rect">
            <a:avLst/>
          </a:prstGeom>
          <a:noFill/>
          <a:ln w="889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876CEBC-C351-C04C-A389-A57C6BE06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33" y="235251"/>
            <a:ext cx="2565267" cy="1000454"/>
          </a:xfrm>
          <a:prstGeom prst="rect">
            <a:avLst/>
          </a:prstGeom>
        </p:spPr>
      </p:pic>
      <p:pic>
        <p:nvPicPr>
          <p:cNvPr id="9" name="Picture 8" descr="A picture containing water, boat, sky, outdoor&#10;&#10;Description automatically generated">
            <a:extLst>
              <a:ext uri="{FF2B5EF4-FFF2-40B4-BE49-F238E27FC236}">
                <a16:creationId xmlns:a16="http://schemas.microsoft.com/office/drawing/2014/main" id="{42FEC6D0-8FED-5B4A-9220-0715D4C87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52" y="4395751"/>
            <a:ext cx="2508305" cy="1877514"/>
          </a:xfrm>
          <a:prstGeom prst="rect">
            <a:avLst/>
          </a:prstGeom>
        </p:spPr>
      </p:pic>
      <p:pic>
        <p:nvPicPr>
          <p:cNvPr id="11" name="Picture 10" descr="A picture containing water, sky, boat, outdoor&#10;&#10;Description automatically generated">
            <a:extLst>
              <a:ext uri="{FF2B5EF4-FFF2-40B4-BE49-F238E27FC236}">
                <a16:creationId xmlns:a16="http://schemas.microsoft.com/office/drawing/2014/main" id="{81F28BC6-3A23-8548-A28D-2F1D7099F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93" y="2948348"/>
            <a:ext cx="2444893" cy="1831975"/>
          </a:xfrm>
          <a:prstGeom prst="rect">
            <a:avLst/>
          </a:prstGeom>
        </p:spPr>
      </p:pic>
      <p:pic>
        <p:nvPicPr>
          <p:cNvPr id="12" name="Picture 11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484E3B95-E9B9-664D-9699-AF6909136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52" y="1889064"/>
            <a:ext cx="2443427" cy="183197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3A45AFE-E8EB-DF4A-9508-D2B790B060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8600" y="1979590"/>
            <a:ext cx="5257800" cy="42042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Maintenance dredging of channels, berths and turning basins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Deeping and widening projects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Beach and wetland reclamation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Erosion deposits removal and repair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Subsurface mining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Marine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90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F7FE2F-C74A-CE4D-BEA4-E8822292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" y="53439"/>
            <a:ext cx="12073244" cy="1325563"/>
          </a:xfrm>
          <a:solidFill>
            <a:schemeClr val="accent1">
              <a:lumMod val="50000"/>
              <a:alpha val="50000"/>
            </a:schemeClr>
          </a:solidFill>
        </p:spPr>
        <p:txBody>
          <a:bodyPr lIns="914400" rIns="914400" anchor="ctr"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Our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3716193"/>
          </a:xfrm>
        </p:spPr>
        <p:txBody>
          <a:bodyPr numCol="1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Book Antiqua" panose="02040602050305030304" pitchFamily="18" charset="0"/>
              </a:rPr>
              <a:t>The parentship between the Dredging Industry and USACE is critically important.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Book Antiqua" panose="02040602050305030304" pitchFamily="18" charset="0"/>
              </a:rPr>
              <a:t>Together we keep the waterways open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Book Antiqua" panose="02040602050305030304" pitchFamily="18" charset="0"/>
              </a:rPr>
              <a:t>Keep the National Economy Moving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Book Antiqua" panose="02040602050305030304" pitchFamily="18" charset="0"/>
              </a:rPr>
              <a:t>Protect National Security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Book Antiqua" panose="02040602050305030304" pitchFamily="18" charset="0"/>
              </a:rPr>
              <a:t>We help our Ports and waterways grow and compete in todays ever competitive global economy.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400" dirty="0">
              <a:latin typeface="Book Antiqua" panose="02040602050305030304" pitchFamily="18" charset="0"/>
            </a:endParaRPr>
          </a:p>
          <a:p>
            <a:pPr>
              <a:lnSpc>
                <a:spcPct val="120000"/>
              </a:lnSpc>
            </a:pPr>
            <a:endParaRPr lang="en-US" sz="1400" dirty="0">
              <a:latin typeface="Book Antiqua" panose="02040602050305030304" pitchFamily="18" charset="0"/>
            </a:endParaRPr>
          </a:p>
          <a:p>
            <a:pPr marL="914400" lvl="2" indent="0">
              <a:lnSpc>
                <a:spcPct val="120000"/>
              </a:lnSpc>
              <a:buNone/>
            </a:pPr>
            <a:endParaRPr lang="en-US" sz="1400" dirty="0">
              <a:latin typeface="Book Antiqua" panose="02040602050305030304" pitchFamily="18" charset="0"/>
            </a:endParaRPr>
          </a:p>
          <a:p>
            <a:pPr lvl="2">
              <a:lnSpc>
                <a:spcPct val="120000"/>
              </a:lnSpc>
            </a:pPr>
            <a:endParaRPr lang="en-US" sz="1400" dirty="0">
              <a:latin typeface="Book Antiqua" panose="02040602050305030304" pitchFamily="18" charset="0"/>
            </a:endParaRPr>
          </a:p>
          <a:p>
            <a:pPr>
              <a:lnSpc>
                <a:spcPct val="120000"/>
              </a:lnSpc>
            </a:pPr>
            <a:endParaRPr lang="en-US" sz="1400" dirty="0">
              <a:latin typeface="Book Antiqua" panose="02040602050305030304" pitchFamily="18" charset="0"/>
            </a:endParaRPr>
          </a:p>
          <a:p>
            <a:pPr>
              <a:lnSpc>
                <a:spcPct val="120000"/>
              </a:lnSpc>
            </a:pPr>
            <a:endParaRPr lang="en-US" sz="1400" b="1" dirty="0">
              <a:latin typeface="Book Antiqua" panose="0204060205030503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35E-D6FB-461D-B486-1E28BCB755AE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378" y="59377"/>
            <a:ext cx="12065328" cy="6745184"/>
          </a:xfrm>
          <a:prstGeom prst="rect">
            <a:avLst/>
          </a:prstGeom>
          <a:noFill/>
          <a:ln w="889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876CEBC-C351-C04C-A389-A57C6BE06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33" y="235251"/>
            <a:ext cx="2565267" cy="10004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CA9006-B2F2-7941-96E0-5098A2F83DA9}"/>
              </a:ext>
            </a:extLst>
          </p:cNvPr>
          <p:cNvSpPr txBox="1"/>
          <p:nvPr/>
        </p:nvSpPr>
        <p:spPr>
          <a:xfrm>
            <a:off x="893124" y="5617687"/>
            <a:ext cx="1039783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Coordinate and communicate with our customers:</a:t>
            </a:r>
          </a:p>
          <a:p>
            <a:pPr algn="ctr"/>
            <a:r>
              <a:rPr lang="en-US" sz="2400" b="1" i="1" dirty="0">
                <a:latin typeface="Book Antiqua" panose="02040602050305030304" pitchFamily="18" charset="0"/>
              </a:rPr>
              <a:t>“We are stronger when we work together!”</a:t>
            </a:r>
            <a:endParaRPr lang="en-US" sz="2400" b="1" i="1" dirty="0"/>
          </a:p>
        </p:txBody>
      </p:sp>
      <p:pic>
        <p:nvPicPr>
          <p:cNvPr id="9" name="Picture 8" descr="A picture containing water, sky, boat, outdoor&#10;&#10;Description automatically generated">
            <a:extLst>
              <a:ext uri="{FF2B5EF4-FFF2-40B4-BE49-F238E27FC236}">
                <a16:creationId xmlns:a16="http://schemas.microsoft.com/office/drawing/2014/main" id="{47356529-5C8B-1A4A-9E98-0FFB3EF1A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20" y="2756793"/>
            <a:ext cx="2440567" cy="1828733"/>
          </a:xfrm>
          <a:prstGeom prst="rect">
            <a:avLst/>
          </a:prstGeom>
        </p:spPr>
      </p:pic>
      <p:pic>
        <p:nvPicPr>
          <p:cNvPr id="11" name="Picture 10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823F70BA-1E5C-A644-9D1A-1289B6C8B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96" y="1764484"/>
            <a:ext cx="2440568" cy="1829832"/>
          </a:xfrm>
          <a:prstGeom prst="rect">
            <a:avLst/>
          </a:prstGeom>
        </p:spPr>
      </p:pic>
      <p:pic>
        <p:nvPicPr>
          <p:cNvPr id="12" name="Picture 11" descr="A picture containing water, boat, sky, outdoor&#10;&#10;Description automatically generated">
            <a:extLst>
              <a:ext uri="{FF2B5EF4-FFF2-40B4-BE49-F238E27FC236}">
                <a16:creationId xmlns:a16="http://schemas.microsoft.com/office/drawing/2014/main" id="{234C0D89-CDD8-AF4B-8897-1DB1CB7FC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96" y="3714585"/>
            <a:ext cx="2444604" cy="18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F7FE2F-C74A-CE4D-BEA4-E8822292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" y="53439"/>
            <a:ext cx="12073244" cy="1325563"/>
          </a:xfrm>
          <a:solidFill>
            <a:schemeClr val="accent1">
              <a:lumMod val="50000"/>
              <a:alpha val="50000"/>
            </a:schemeClr>
          </a:solidFill>
        </p:spPr>
        <p:txBody>
          <a:bodyPr lIns="914400" rIns="914400" anchor="ctr"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 numCol="1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latin typeface="Book Antiqua" panose="02040602050305030304" pitchFamily="18" charset="0"/>
              </a:rPr>
              <a:t>Keeping the Government and Industry equations balanced: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Because Industry is investing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Marketplace is growing &amp; showing stability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Industry investing w/out a contract in hand, not normal for maritime industry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These are long-term 30–50-yr. investments</a:t>
            </a:r>
          </a:p>
          <a:p>
            <a:pPr>
              <a:lnSpc>
                <a:spcPct val="120000"/>
              </a:lnSpc>
            </a:pPr>
            <a:r>
              <a:rPr lang="en-US" sz="1800" b="1" dirty="0">
                <a:latin typeface="Book Antiqua" panose="02040602050305030304" pitchFamily="18" charset="0"/>
              </a:rPr>
              <a:t>Plan and coordinate w/ USACE and stakeholders as additional funding becomes available (HMTF, Infrastructure Bill, Federal Budget):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How is it going to be spent, on which project, over what period</a:t>
            </a:r>
            <a:r>
              <a:rPr lang="en-US" sz="1400" dirty="0">
                <a:latin typeface="Book Antiqua" panose="02040602050305030304" pitchFamily="18" charset="0"/>
              </a:rPr>
              <a:t>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>
              <a:latin typeface="Book Antiqua" panose="0204060205030503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35E-D6FB-461D-B486-1E28BCB755AE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378" y="59377"/>
            <a:ext cx="12065328" cy="6745184"/>
          </a:xfrm>
          <a:prstGeom prst="rect">
            <a:avLst/>
          </a:prstGeom>
          <a:noFill/>
          <a:ln w="889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876CEBC-C351-C04C-A389-A57C6BE06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33" y="235251"/>
            <a:ext cx="2565267" cy="1000454"/>
          </a:xfrm>
          <a:prstGeom prst="rect">
            <a:avLst/>
          </a:prstGeom>
        </p:spPr>
      </p:pic>
      <p:pic>
        <p:nvPicPr>
          <p:cNvPr id="11" name="Picture 10" descr="A picture containing water, sky, boat, outdoor&#10;&#10;Description automatically generated">
            <a:extLst>
              <a:ext uri="{FF2B5EF4-FFF2-40B4-BE49-F238E27FC236}">
                <a16:creationId xmlns:a16="http://schemas.microsoft.com/office/drawing/2014/main" id="{0BB0B035-BA82-3945-B5AD-BCC96AC61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66" y="2800218"/>
            <a:ext cx="2440567" cy="1828733"/>
          </a:xfrm>
          <a:prstGeom prst="rect">
            <a:avLst/>
          </a:prstGeom>
        </p:spPr>
      </p:pic>
      <p:pic>
        <p:nvPicPr>
          <p:cNvPr id="12" name="Picture 11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E314A2B7-8782-7F41-A187-B7470B349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96" y="1764484"/>
            <a:ext cx="2440568" cy="1829832"/>
          </a:xfrm>
          <a:prstGeom prst="rect">
            <a:avLst/>
          </a:prstGeom>
        </p:spPr>
      </p:pic>
      <p:pic>
        <p:nvPicPr>
          <p:cNvPr id="13" name="Picture 12" descr="A picture containing water, boat, sky, outdoor&#10;&#10;Description automatically generated">
            <a:extLst>
              <a:ext uri="{FF2B5EF4-FFF2-40B4-BE49-F238E27FC236}">
                <a16:creationId xmlns:a16="http://schemas.microsoft.com/office/drawing/2014/main" id="{06E45585-51E5-F147-9729-86F689C62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96" y="3714585"/>
            <a:ext cx="2444604" cy="18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6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F7FE2F-C74A-CE4D-BEA4-E8822292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" y="53439"/>
            <a:ext cx="12073244" cy="1325563"/>
          </a:xfrm>
          <a:solidFill>
            <a:schemeClr val="accent1">
              <a:lumMod val="50000"/>
              <a:alpha val="50000"/>
            </a:schemeClr>
          </a:solidFill>
        </p:spPr>
        <p:txBody>
          <a:bodyPr lIns="914400" rIns="914400" anchor="ctr"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Challenges,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92681" cy="4351338"/>
          </a:xfrm>
        </p:spPr>
        <p:txBody>
          <a:bodyPr numCol="1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Book Antiqua" panose="02040602050305030304" pitchFamily="18" charset="0"/>
              </a:rPr>
              <a:t>Help improve contracting and estimating with both the USACE and the industry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Book Antiqua" panose="02040602050305030304" pitchFamily="18" charset="0"/>
              </a:rPr>
              <a:t>Long term commitments, forecasted schedules, and stable funding levels help us all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Book Antiqua" panose="0204060205030503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35E-D6FB-461D-B486-1E28BCB755AE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378" y="59377"/>
            <a:ext cx="12065328" cy="6745184"/>
          </a:xfrm>
          <a:prstGeom prst="rect">
            <a:avLst/>
          </a:prstGeom>
          <a:noFill/>
          <a:ln w="889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876CEBC-C351-C04C-A389-A57C6BE06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33" y="235251"/>
            <a:ext cx="2565267" cy="1000454"/>
          </a:xfrm>
          <a:prstGeom prst="rect">
            <a:avLst/>
          </a:prstGeom>
        </p:spPr>
      </p:pic>
      <p:pic>
        <p:nvPicPr>
          <p:cNvPr id="9" name="Picture 8" descr="A picture containing water, sky, boat, outdoor&#10;&#10;Description automatically generated">
            <a:extLst>
              <a:ext uri="{FF2B5EF4-FFF2-40B4-BE49-F238E27FC236}">
                <a16:creationId xmlns:a16="http://schemas.microsoft.com/office/drawing/2014/main" id="{C0C46465-6C9F-6540-8576-4A22BD964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20" y="2756793"/>
            <a:ext cx="2440567" cy="1828733"/>
          </a:xfrm>
          <a:prstGeom prst="rect">
            <a:avLst/>
          </a:prstGeom>
        </p:spPr>
      </p:pic>
      <p:pic>
        <p:nvPicPr>
          <p:cNvPr id="11" name="Picture 10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57359392-311C-B644-BC96-B6FFDE4FC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96" y="1764484"/>
            <a:ext cx="2440568" cy="1829832"/>
          </a:xfrm>
          <a:prstGeom prst="rect">
            <a:avLst/>
          </a:prstGeom>
        </p:spPr>
      </p:pic>
      <p:pic>
        <p:nvPicPr>
          <p:cNvPr id="12" name="Picture 11" descr="A picture containing water, boat, sky, outdoor&#10;&#10;Description automatically generated">
            <a:extLst>
              <a:ext uri="{FF2B5EF4-FFF2-40B4-BE49-F238E27FC236}">
                <a16:creationId xmlns:a16="http://schemas.microsoft.com/office/drawing/2014/main" id="{311E3D51-C26E-2F43-AB02-918BFA552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96" y="3714585"/>
            <a:ext cx="2444604" cy="18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1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F7FE2F-C74A-CE4D-BEA4-E8822292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" y="53439"/>
            <a:ext cx="12073244" cy="1325563"/>
          </a:xfrm>
          <a:solidFill>
            <a:schemeClr val="accent1">
              <a:lumMod val="50000"/>
              <a:alpha val="50000"/>
            </a:schemeClr>
          </a:solidFill>
        </p:spPr>
        <p:txBody>
          <a:bodyPr lIns="914400" rIns="914400" anchor="ctr"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Commercial Fleet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35E-D6FB-461D-B486-1E28BCB755AE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378" y="59377"/>
            <a:ext cx="12065328" cy="6745184"/>
          </a:xfrm>
          <a:prstGeom prst="rect">
            <a:avLst/>
          </a:prstGeom>
          <a:noFill/>
          <a:ln w="889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876CEBC-C351-C04C-A389-A57C6BE06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33" y="235251"/>
            <a:ext cx="2565267" cy="1000454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397C212-95FB-7342-B776-0D165394280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76981" y="1476844"/>
            <a:ext cx="5630121" cy="665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 indent="0" algn="ctr">
              <a:lnSpc>
                <a:spcPct val="100000"/>
              </a:lnSpc>
              <a:buNone/>
            </a:pPr>
            <a:r>
              <a:rPr lang="en-US" sz="2800" b="1" u="sng" dirty="0">
                <a:latin typeface="Book Antiqua" panose="02040602050305030304" pitchFamily="18" charset="0"/>
              </a:rPr>
              <a:t>$2 Billion Invested Since 2018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0AB93B-CEE7-B74E-8FBD-E56B59D893E1}"/>
              </a:ext>
            </a:extLst>
          </p:cNvPr>
          <p:cNvSpPr txBox="1">
            <a:spLocks/>
          </p:cNvSpPr>
          <p:nvPr/>
        </p:nvSpPr>
        <p:spPr>
          <a:xfrm>
            <a:off x="694737" y="2449669"/>
            <a:ext cx="5164487" cy="3086436"/>
          </a:xfrm>
          <a:prstGeom prst="rect">
            <a:avLst/>
          </a:prstGeom>
        </p:spPr>
        <p:txBody>
          <a:bodyPr vert="horz" lIns="0" tIns="45720" rIns="0" bIns="45720" numCol="1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>
                <a:latin typeface="Book Antiqua" panose="02040602050305030304" pitchFamily="18" charset="0"/>
              </a:rPr>
              <a:t>Delivered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Two Large Hopper Dredges (Over 23,000 cy)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Three Large Cutter Suction Head Dredges (32”, 30”, 30”)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One Large Dump Scow (6,000 cy)</a:t>
            </a:r>
          </a:p>
          <a:p>
            <a:pPr marL="0" indent="0">
              <a:buNone/>
            </a:pPr>
            <a:r>
              <a:rPr lang="en-US" sz="1800" b="1" u="sng" dirty="0">
                <a:latin typeface="Book Antiqua" panose="02040602050305030304" pitchFamily="18" charset="0"/>
              </a:rPr>
              <a:t>Under Construction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Three Large Hopper Dredges (Over 30,000 cy)</a:t>
            </a:r>
          </a:p>
          <a:p>
            <a:r>
              <a:rPr lang="en-US" sz="1800" dirty="0">
                <a:latin typeface="Book Antiqua" panose="02040602050305030304" pitchFamily="18" charset="0"/>
              </a:rPr>
              <a:t>Two Cutter Suction Head Dredges (28”, 27”)</a:t>
            </a:r>
          </a:p>
        </p:txBody>
      </p:sp>
      <p:pic>
        <p:nvPicPr>
          <p:cNvPr id="20" name="Picture 19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ADE39324-788D-3841-A984-0636A77CA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320" y="4168757"/>
            <a:ext cx="1896799" cy="1287840"/>
          </a:xfrm>
          <a:prstGeom prst="rect">
            <a:avLst/>
          </a:prstGeom>
        </p:spPr>
      </p:pic>
      <p:pic>
        <p:nvPicPr>
          <p:cNvPr id="21" name="Picture 20" descr="Ellis-Island-GLDD-Sand-Pump-1024x576.jpg">
            <a:extLst>
              <a:ext uri="{FF2B5EF4-FFF2-40B4-BE49-F238E27FC236}">
                <a16:creationId xmlns:a16="http://schemas.microsoft.com/office/drawing/2014/main" id="{073757A7-047F-464F-BA1E-D68C859D6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047" y="4168757"/>
            <a:ext cx="1896798" cy="1284676"/>
          </a:xfrm>
          <a:prstGeom prst="rect">
            <a:avLst/>
          </a:prstGeom>
        </p:spPr>
      </p:pic>
      <p:pic>
        <p:nvPicPr>
          <p:cNvPr id="22" name="Picture 21" descr="MAGDALEN-side-view-at-Sea-1024x683.jpg">
            <a:extLst>
              <a:ext uri="{FF2B5EF4-FFF2-40B4-BE49-F238E27FC236}">
                <a16:creationId xmlns:a16="http://schemas.microsoft.com/office/drawing/2014/main" id="{4CC21D51-1500-C942-81BB-1FAC3AA4C8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695" y="2688544"/>
            <a:ext cx="1812095" cy="1235299"/>
          </a:xfrm>
          <a:prstGeom prst="rect">
            <a:avLst/>
          </a:prstGeom>
        </p:spPr>
      </p:pic>
      <p:pic>
        <p:nvPicPr>
          <p:cNvPr id="23" name="Picture 22" descr="The Mitch.jpg">
            <a:extLst>
              <a:ext uri="{FF2B5EF4-FFF2-40B4-BE49-F238E27FC236}">
                <a16:creationId xmlns:a16="http://schemas.microsoft.com/office/drawing/2014/main" id="{D867C416-C82C-6947-9702-54102AE0B65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936" y="2688544"/>
            <a:ext cx="1963021" cy="1284676"/>
          </a:xfrm>
          <a:prstGeom prst="rect">
            <a:avLst/>
          </a:prstGeom>
        </p:spPr>
      </p:pic>
      <p:pic>
        <p:nvPicPr>
          <p:cNvPr id="28" name="Picture 27" descr="Chatry.jpeg">
            <a:extLst>
              <a:ext uri="{FF2B5EF4-FFF2-40B4-BE49-F238E27FC236}">
                <a16:creationId xmlns:a16="http://schemas.microsoft.com/office/drawing/2014/main" id="{1CE2E200-5F39-FE47-AB91-11C88818EB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6" t="7009" r="6826" b="7009"/>
          <a:stretch/>
        </p:blipFill>
        <p:spPr>
          <a:xfrm>
            <a:off x="5800320" y="2688544"/>
            <a:ext cx="1896878" cy="1287840"/>
          </a:xfrm>
          <a:prstGeom prst="rect">
            <a:avLst/>
          </a:prstGeom>
        </p:spPr>
      </p:pic>
      <p:pic>
        <p:nvPicPr>
          <p:cNvPr id="29" name="Picture 28" descr="Dutra Scow Launch Corn Island.png">
            <a:extLst>
              <a:ext uri="{FF2B5EF4-FFF2-40B4-BE49-F238E27FC236}">
                <a16:creationId xmlns:a16="http://schemas.microsoft.com/office/drawing/2014/main" id="{8F4CFB9E-19F7-C947-A72E-FC9AE03D6C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4" t="5666" r="6694" b="5666"/>
          <a:stretch/>
        </p:blipFill>
        <p:spPr>
          <a:xfrm>
            <a:off x="9817695" y="4211594"/>
            <a:ext cx="1812095" cy="12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1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F7FE2F-C74A-CE4D-BEA4-E8822292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" y="53439"/>
            <a:ext cx="12073244" cy="1325563"/>
          </a:xfrm>
          <a:solidFill>
            <a:schemeClr val="accent1">
              <a:lumMod val="50000"/>
              <a:alpha val="50000"/>
            </a:schemeClr>
          </a:solidFill>
        </p:spPr>
        <p:txBody>
          <a:bodyPr lIns="914400" rIns="914400" anchor="ctr"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Commercial Fleet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35E-D6FB-461D-B486-1E28BCB755AE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378" y="59377"/>
            <a:ext cx="12065328" cy="6745184"/>
          </a:xfrm>
          <a:prstGeom prst="rect">
            <a:avLst/>
          </a:prstGeom>
          <a:noFill/>
          <a:ln w="889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876CEBC-C351-C04C-A389-A57C6BE06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33" y="235251"/>
            <a:ext cx="2565267" cy="1000454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397C212-95FB-7342-B776-0D165394280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88855" y="1562787"/>
            <a:ext cx="5630121" cy="665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 indent="0" algn="ctr">
              <a:lnSpc>
                <a:spcPct val="100000"/>
              </a:lnSpc>
              <a:buNone/>
            </a:pPr>
            <a:r>
              <a:rPr lang="en-US" sz="2800" b="1" u="sng" dirty="0">
                <a:latin typeface="Book Antiqua" panose="02040602050305030304" pitchFamily="18" charset="0"/>
              </a:rPr>
              <a:t>$2 Billion Invested Since 2018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0AB93B-CEE7-B74E-8FBD-E56B59D893E1}"/>
              </a:ext>
            </a:extLst>
          </p:cNvPr>
          <p:cNvSpPr txBox="1">
            <a:spLocks/>
          </p:cNvSpPr>
          <p:nvPr/>
        </p:nvSpPr>
        <p:spPr>
          <a:xfrm>
            <a:off x="913415" y="2263722"/>
            <a:ext cx="4494466" cy="4206615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u="sng" dirty="0">
                <a:latin typeface="Book Antiqua" panose="02040602050305030304" pitchFamily="18" charset="0"/>
              </a:rPr>
              <a:t>Contract Pending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Three Large Hopper Dredges (Over 29,000 cy)</a:t>
            </a:r>
          </a:p>
          <a:p>
            <a:pPr marL="0" indent="0">
              <a:buNone/>
            </a:pPr>
            <a:r>
              <a:rPr lang="en-US" sz="1600" b="1" u="sng" dirty="0">
                <a:latin typeface="Book Antiqua" panose="02040602050305030304" pitchFamily="18" charset="0"/>
              </a:rPr>
              <a:t>Development Phase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One Large Hopper Dredge (10,000 cy)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BA1DB9C3-220D-F647-8A83-41C52F5D2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97" y="2550838"/>
            <a:ext cx="2379847" cy="1312634"/>
          </a:xfrm>
          <a:prstGeom prst="rect">
            <a:avLst/>
          </a:prstGeom>
        </p:spPr>
      </p:pic>
      <p:pic>
        <p:nvPicPr>
          <p:cNvPr id="19" name="Picture 18" descr="A picture containing photo, old, water, person&#10;&#10;Description automatically generated">
            <a:extLst>
              <a:ext uri="{FF2B5EF4-FFF2-40B4-BE49-F238E27FC236}">
                <a16:creationId xmlns:a16="http://schemas.microsoft.com/office/drawing/2014/main" id="{8615A222-6C04-8543-BA3C-8465007DA2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7" r="8635" b="26659"/>
          <a:stretch/>
        </p:blipFill>
        <p:spPr>
          <a:xfrm>
            <a:off x="4552710" y="4396906"/>
            <a:ext cx="2474231" cy="13255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44FD3F-EAF0-4146-82FC-1DC6A4680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276" y="4396904"/>
            <a:ext cx="2556647" cy="1325563"/>
          </a:xfrm>
          <a:prstGeom prst="rect">
            <a:avLst/>
          </a:prstGeom>
        </p:spPr>
      </p:pic>
      <p:pic>
        <p:nvPicPr>
          <p:cNvPr id="26" name="Picture 25" descr="A picture containing boat, appliance&#10;&#10;Description automatically generated">
            <a:extLst>
              <a:ext uri="{FF2B5EF4-FFF2-40B4-BE49-F238E27FC236}">
                <a16:creationId xmlns:a16="http://schemas.microsoft.com/office/drawing/2014/main" id="{6AAA982B-47DD-0D44-AD50-8A0D56871B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11756"/>
          <a:stretch/>
        </p:blipFill>
        <p:spPr>
          <a:xfrm>
            <a:off x="8160360" y="2569789"/>
            <a:ext cx="2116792" cy="1312634"/>
          </a:xfrm>
          <a:prstGeom prst="rect">
            <a:avLst/>
          </a:prstGeom>
        </p:spPr>
      </p:pic>
      <p:pic>
        <p:nvPicPr>
          <p:cNvPr id="27" name="Picture 26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CFEFA14A-BF73-D845-B75E-3319EF880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7227" y="4396905"/>
            <a:ext cx="198684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9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F7FE2F-C74A-CE4D-BEA4-E8822292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" y="53439"/>
            <a:ext cx="12073244" cy="1325563"/>
          </a:xfrm>
          <a:solidFill>
            <a:schemeClr val="accent1">
              <a:lumMod val="50000"/>
              <a:alpha val="50000"/>
            </a:schemeClr>
          </a:solidFill>
        </p:spPr>
        <p:txBody>
          <a:bodyPr lIns="914400" rIns="914400" anchor="ctr"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Thank You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 lIns="0" rIns="0" numCol="1" anchor="ctr"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latin typeface="Book Antiqua" panose="02040602050305030304" pitchFamily="18" charset="0"/>
              </a:rPr>
              <a:t>Questions?</a:t>
            </a:r>
            <a:endParaRPr lang="en-US" sz="4800" dirty="0">
              <a:latin typeface="Book Antiqua" panose="0204060205030503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35E-D6FB-461D-B486-1E28BCB755AE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378" y="59377"/>
            <a:ext cx="12065328" cy="6745184"/>
          </a:xfrm>
          <a:prstGeom prst="rect">
            <a:avLst/>
          </a:prstGeom>
          <a:noFill/>
          <a:ln w="889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876CEBC-C351-C04C-A389-A57C6BE06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33" y="235251"/>
            <a:ext cx="2565267" cy="1000454"/>
          </a:xfrm>
          <a:prstGeom prst="rect">
            <a:avLst/>
          </a:prstGeom>
        </p:spPr>
      </p:pic>
      <p:pic>
        <p:nvPicPr>
          <p:cNvPr id="9" name="Picture 8" descr="A picture containing water, boat, sky, outdoor&#10;&#10;Description automatically generated">
            <a:extLst>
              <a:ext uri="{FF2B5EF4-FFF2-40B4-BE49-F238E27FC236}">
                <a16:creationId xmlns:a16="http://schemas.microsoft.com/office/drawing/2014/main" id="{F28853EF-3C52-9643-9B44-948244CB8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96" y="3714585"/>
            <a:ext cx="2444604" cy="1829832"/>
          </a:xfrm>
          <a:prstGeom prst="rect">
            <a:avLst/>
          </a:prstGeom>
        </p:spPr>
      </p:pic>
      <p:pic>
        <p:nvPicPr>
          <p:cNvPr id="11" name="Picture 10" descr="A picture containing water, sky, boat, outdoor&#10;&#10;Description automatically generated">
            <a:extLst>
              <a:ext uri="{FF2B5EF4-FFF2-40B4-BE49-F238E27FC236}">
                <a16:creationId xmlns:a16="http://schemas.microsoft.com/office/drawing/2014/main" id="{3A2DCB11-2C4D-3740-A1D6-4C28B2FA6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20" y="2756793"/>
            <a:ext cx="2440567" cy="1828733"/>
          </a:xfrm>
          <a:prstGeom prst="rect">
            <a:avLst/>
          </a:prstGeom>
        </p:spPr>
      </p:pic>
      <p:pic>
        <p:nvPicPr>
          <p:cNvPr id="12" name="Picture 11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E0F20B05-1F22-404F-97E8-F134004C0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96" y="1764484"/>
            <a:ext cx="2440568" cy="18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28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7902</TotalTime>
  <Words>325</Words>
  <Application>Microsoft Office PowerPoint</Application>
  <PresentationFormat>Widescreen</PresentationFormat>
  <Paragraphs>66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Book Antiqua</vt:lpstr>
      <vt:lpstr>Calibri</vt:lpstr>
      <vt:lpstr>Calibri Light</vt:lpstr>
      <vt:lpstr>Courier New</vt:lpstr>
      <vt:lpstr>Office Theme</vt:lpstr>
      <vt:lpstr>PowerPoint Presentation</vt:lpstr>
      <vt:lpstr>What We Do</vt:lpstr>
      <vt:lpstr>Our Priorities</vt:lpstr>
      <vt:lpstr>Challenges</vt:lpstr>
      <vt:lpstr>Challenges, continued</vt:lpstr>
      <vt:lpstr>Commercial Fleet</vt:lpstr>
      <vt:lpstr>Commercial Fleet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Richard Balzano</dc:creator>
  <cp:lastModifiedBy>Julie Ufner</cp:lastModifiedBy>
  <cp:revision>54</cp:revision>
  <dcterms:created xsi:type="dcterms:W3CDTF">2021-01-18T16:32:36Z</dcterms:created>
  <dcterms:modified xsi:type="dcterms:W3CDTF">2021-09-27T15:44:36Z</dcterms:modified>
</cp:coreProperties>
</file>