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9"/>
  </p:notesMasterIdLst>
  <p:handoutMasterIdLst>
    <p:handoutMasterId r:id="rId20"/>
  </p:handoutMasterIdLst>
  <p:sldIdLst>
    <p:sldId id="257" r:id="rId2"/>
    <p:sldId id="273" r:id="rId3"/>
    <p:sldId id="265" r:id="rId4"/>
    <p:sldId id="274" r:id="rId5"/>
    <p:sldId id="275" r:id="rId6"/>
    <p:sldId id="262" r:id="rId7"/>
    <p:sldId id="271" r:id="rId8"/>
    <p:sldId id="272" r:id="rId9"/>
    <p:sldId id="270" r:id="rId10"/>
    <p:sldId id="276" r:id="rId11"/>
    <p:sldId id="277" r:id="rId12"/>
    <p:sldId id="278" r:id="rId13"/>
    <p:sldId id="266" r:id="rId14"/>
    <p:sldId id="279" r:id="rId15"/>
    <p:sldId id="280" r:id="rId16"/>
    <p:sldId id="281" r:id="rId17"/>
    <p:sldId id="28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2" d="100"/>
          <a:sy n="72" d="100"/>
        </p:scale>
        <p:origin x="576" y="9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1598"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E566C6-0BD8-43FC-99D8-12459F28E812}" type="datetimeFigureOut">
              <a:rPr lang="en-US" smtClean="0"/>
              <a:t>9/28/2017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43D1145-E96E-4593-BFD2-CD9CE040A0E3}" type="slidenum">
              <a:rPr lang="en-US" smtClean="0"/>
              <a:t>‹#›</a:t>
            </a:fld>
            <a:endParaRPr lang="en-US"/>
          </a:p>
        </p:txBody>
      </p:sp>
    </p:spTree>
    <p:extLst>
      <p:ext uri="{BB962C8B-B14F-4D97-AF65-F5344CB8AC3E}">
        <p14:creationId xmlns:p14="http://schemas.microsoft.com/office/powerpoint/2010/main" val="4004741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27B31B-B55D-4E48-A37D-E1A9C3AA57C8}" type="datetimeFigureOut">
              <a:rPr lang="en-US" smtClean="0"/>
              <a:t>9/28/2017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C3BC56-EEDC-4163-B72F-CFB698807F82}" type="slidenum">
              <a:rPr lang="en-US" smtClean="0"/>
              <a:t>‹#›</a:t>
            </a:fld>
            <a:endParaRPr lang="en-US"/>
          </a:p>
        </p:txBody>
      </p:sp>
    </p:spTree>
    <p:extLst>
      <p:ext uri="{BB962C8B-B14F-4D97-AF65-F5344CB8AC3E}">
        <p14:creationId xmlns:p14="http://schemas.microsoft.com/office/powerpoint/2010/main" val="1874816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xfrm>
            <a:off x="3970341" y="8829676"/>
            <a:ext cx="3038475" cy="465138"/>
          </a:xfrm>
          <a:prstGeom prst="rect">
            <a:avLst/>
          </a:prstGeom>
          <a:noFill/>
        </p:spPr>
        <p:txBody>
          <a:bodyPr lIns="91414" tIns="45707" rIns="91414" bIns="45707"/>
          <a:lstStyle/>
          <a:p>
            <a:fld id="{1B48FCAD-B2D4-476C-9B8D-3C0C6F29BA29}" type="slidenum">
              <a:rPr lang="en-US">
                <a:solidFill>
                  <a:prstClr val="black"/>
                </a:solidFill>
              </a:rPr>
              <a:pPr/>
              <a:t>1</a:t>
            </a:fld>
            <a:endParaRPr lang="en-US" dirty="0">
              <a:solidFill>
                <a:prstClr val="black"/>
              </a:solidFill>
            </a:endParaRPr>
          </a:p>
        </p:txBody>
      </p:sp>
      <p:sp>
        <p:nvSpPr>
          <p:cNvPr id="9219"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a:xfrm>
            <a:off x="489212" y="2555820"/>
            <a:ext cx="5607051" cy="6276479"/>
          </a:xfrm>
        </p:spPr>
        <p:txBody>
          <a:bodyPr>
            <a:normAutofit/>
          </a:bodyPr>
          <a:lstStyle/>
          <a:p>
            <a:pPr eaLnBrk="1" hangingPunct="1"/>
            <a:endParaRPr lang="en-US" dirty="0"/>
          </a:p>
        </p:txBody>
      </p:sp>
    </p:spTree>
    <p:extLst>
      <p:ext uri="{BB962C8B-B14F-4D97-AF65-F5344CB8AC3E}">
        <p14:creationId xmlns:p14="http://schemas.microsoft.com/office/powerpoint/2010/main" val="1004474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15</a:t>
            </a:fld>
            <a:endParaRPr lang="en-US" dirty="0"/>
          </a:p>
        </p:txBody>
      </p:sp>
    </p:spTree>
    <p:extLst>
      <p:ext uri="{BB962C8B-B14F-4D97-AF65-F5344CB8AC3E}">
        <p14:creationId xmlns:p14="http://schemas.microsoft.com/office/powerpoint/2010/main" val="697849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16</a:t>
            </a:fld>
            <a:endParaRPr lang="en-US" dirty="0"/>
          </a:p>
        </p:txBody>
      </p:sp>
    </p:spTree>
    <p:extLst>
      <p:ext uri="{BB962C8B-B14F-4D97-AF65-F5344CB8AC3E}">
        <p14:creationId xmlns:p14="http://schemas.microsoft.com/office/powerpoint/2010/main" val="327935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eaLnBrk="0" fontAlgn="base" hangingPunct="0">
              <a:spcBef>
                <a:spcPct val="30000"/>
              </a:spcBef>
              <a:spcAft>
                <a:spcPct val="0"/>
              </a:spcAft>
              <a:defRPr/>
            </a:pPr>
            <a:r>
              <a:rPr lang="en-US" b="1" baseline="0" dirty="0"/>
              <a:t>Highway Routes.</a:t>
            </a:r>
            <a:endParaRPr lang="en-US" b="1" dirty="0"/>
          </a:p>
          <a:p>
            <a:endParaRPr lang="en-US" dirty="0"/>
          </a:p>
        </p:txBody>
      </p:sp>
      <p:sp>
        <p:nvSpPr>
          <p:cNvPr id="4" name="Slide Number Placeholder 3"/>
          <p:cNvSpPr>
            <a:spLocks noGrp="1"/>
          </p:cNvSpPr>
          <p:nvPr>
            <p:ph type="sldNum" sz="quarter" idx="10"/>
          </p:nvPr>
        </p:nvSpPr>
        <p:spPr/>
        <p:txBody>
          <a:bodyPr/>
          <a:lstStyle/>
          <a:p>
            <a:pPr>
              <a:defRPr/>
            </a:pPr>
            <a:fld id="{A679C5EB-3A98-45F7-9214-D8F3D3809D6D}" type="slidenum">
              <a:rPr lang="en-US" smtClean="0"/>
              <a:pPr>
                <a:defRPr/>
              </a:pPr>
              <a:t>6</a:t>
            </a:fld>
            <a:endParaRPr lang="en-US" dirty="0"/>
          </a:p>
        </p:txBody>
      </p:sp>
    </p:spTree>
    <p:extLst>
      <p:ext uri="{BB962C8B-B14F-4D97-AF65-F5344CB8AC3E}">
        <p14:creationId xmlns:p14="http://schemas.microsoft.com/office/powerpoint/2010/main" val="3904560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eaLnBrk="0" fontAlgn="base" hangingPunct="0">
              <a:spcBef>
                <a:spcPct val="30000"/>
              </a:spcBef>
              <a:spcAft>
                <a:spcPct val="0"/>
              </a:spcAft>
              <a:defRPr/>
            </a:pPr>
            <a:r>
              <a:rPr lang="en-US" b="1" baseline="0" dirty="0"/>
              <a:t>Highway Routes.</a:t>
            </a:r>
            <a:endParaRPr lang="en-US" b="1" dirty="0"/>
          </a:p>
          <a:p>
            <a:endParaRPr lang="en-US" dirty="0"/>
          </a:p>
        </p:txBody>
      </p:sp>
      <p:sp>
        <p:nvSpPr>
          <p:cNvPr id="4" name="Slide Number Placeholder 3"/>
          <p:cNvSpPr>
            <a:spLocks noGrp="1"/>
          </p:cNvSpPr>
          <p:nvPr>
            <p:ph type="sldNum" sz="quarter" idx="10"/>
          </p:nvPr>
        </p:nvSpPr>
        <p:spPr/>
        <p:txBody>
          <a:bodyPr/>
          <a:lstStyle/>
          <a:p>
            <a:pPr>
              <a:defRPr/>
            </a:pPr>
            <a:fld id="{A679C5EB-3A98-45F7-9214-D8F3D3809D6D}" type="slidenum">
              <a:rPr lang="en-US" smtClean="0"/>
              <a:pPr>
                <a:defRPr/>
              </a:pPr>
              <a:t>7</a:t>
            </a:fld>
            <a:endParaRPr lang="en-US" dirty="0"/>
          </a:p>
        </p:txBody>
      </p:sp>
    </p:spTree>
    <p:extLst>
      <p:ext uri="{BB962C8B-B14F-4D97-AF65-F5344CB8AC3E}">
        <p14:creationId xmlns:p14="http://schemas.microsoft.com/office/powerpoint/2010/main" val="2231417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14350">
              <a:buFont typeface="Arial" panose="020B0604020202020204" pitchFamily="34" charset="0"/>
              <a:buChar char="•"/>
              <a:defRPr/>
            </a:pPr>
            <a:r>
              <a:rPr lang="en-US" dirty="0"/>
              <a:t>The Consolidated Appropriations Act, 2016 provides $5 million in grant funds for America’s Marine Highway Program.  These grants are intended to be used for the development and expansion of documented vessels, and port and landside infrastructure.  Grants will be administered by the Maritime Administration’s Office of Marine Highways and Passenger Services.  Only the 14 Marine Highway Projects that have been designated by the Secretary are eligible to apply for these grant funds.  </a:t>
            </a:r>
          </a:p>
          <a:p>
            <a:pPr defTabSz="914350">
              <a:defRPr/>
            </a:pPr>
            <a:endParaRPr lang="en-US" dirty="0"/>
          </a:p>
          <a:p>
            <a:pPr marL="171441" indent="-171441">
              <a:buFont typeface="Arial" panose="020B0604020202020204" pitchFamily="34" charset="0"/>
              <a:buChar char="•"/>
            </a:pPr>
            <a:r>
              <a:rPr lang="en-US" dirty="0"/>
              <a:t>Grant awards to 6 Designated Projects totaling</a:t>
            </a:r>
            <a:r>
              <a:rPr lang="en-US" baseline="0" dirty="0"/>
              <a:t> $4.85M </a:t>
            </a:r>
            <a:r>
              <a:rPr lang="en-US" dirty="0"/>
              <a:t>were announced by the Secretary in late October.  These included</a:t>
            </a:r>
            <a:r>
              <a:rPr lang="en-US" baseline="0" dirty="0"/>
              <a:t> planning grants, </a:t>
            </a:r>
            <a:r>
              <a:rPr lang="en-US" baseline="0" dirty="0" err="1"/>
              <a:t>shoreside</a:t>
            </a:r>
            <a:r>
              <a:rPr lang="en-US" baseline="0" dirty="0"/>
              <a:t> infrastructure, and a training simulator.  </a:t>
            </a:r>
            <a:endParaRPr lang="en-US" dirty="0"/>
          </a:p>
          <a:p>
            <a:pPr defTabSz="914350">
              <a:defRPr/>
            </a:pPr>
            <a:endParaRPr lang="en-US" dirty="0"/>
          </a:p>
          <a:p>
            <a:pPr marL="174708" indent="-174708" defTabSz="914350">
              <a:buFont typeface="Arial" panose="020B0604020202020204" pitchFamily="34" charset="0"/>
              <a:buChar char="•"/>
              <a:defRPr/>
            </a:pPr>
            <a:r>
              <a:rPr lang="en-US" dirty="0"/>
              <a:t>There</a:t>
            </a:r>
            <a:r>
              <a:rPr lang="en-US" baseline="0" dirty="0"/>
              <a:t> is $5M in the current appropriations bill for FY17.  Also, if a full-year CR is passed, the program will have another $5M for FY17.</a:t>
            </a:r>
            <a:endParaRPr lang="en-US"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8</a:t>
            </a:fld>
            <a:endParaRPr lang="en-US" dirty="0"/>
          </a:p>
        </p:txBody>
      </p:sp>
    </p:spTree>
    <p:extLst>
      <p:ext uri="{BB962C8B-B14F-4D97-AF65-F5344CB8AC3E}">
        <p14:creationId xmlns:p14="http://schemas.microsoft.com/office/powerpoint/2010/main" val="3572305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14350">
              <a:buFont typeface="Arial" panose="020B0604020202020204" pitchFamily="34" charset="0"/>
              <a:buChar char="•"/>
              <a:defRPr/>
            </a:pPr>
            <a:r>
              <a:rPr lang="en-US" dirty="0"/>
              <a:t>The Consolidated Appropriations Act, 2016 provides $5 million in grant funds for America’s Marine Highway Program.  These grants are intended to be used for the development and expansion of documented vessels, and port and landside infrastructure.  Grants will be administered by the Maritime Administration’s Office of Marine Highways and Passenger Services.  Only the 14 Marine Highway Projects that have been designated by the Secretary are eligible to apply for these grant funds.  </a:t>
            </a:r>
          </a:p>
          <a:p>
            <a:pPr defTabSz="914350">
              <a:defRPr/>
            </a:pPr>
            <a:endParaRPr lang="en-US" dirty="0"/>
          </a:p>
          <a:p>
            <a:pPr marL="171441" indent="-171441">
              <a:buFont typeface="Arial" panose="020B0604020202020204" pitchFamily="34" charset="0"/>
              <a:buChar char="•"/>
            </a:pPr>
            <a:r>
              <a:rPr lang="en-US" dirty="0"/>
              <a:t>Grant awards to 6 Designated Projects totaling</a:t>
            </a:r>
            <a:r>
              <a:rPr lang="en-US" baseline="0" dirty="0"/>
              <a:t> $4.85M </a:t>
            </a:r>
            <a:r>
              <a:rPr lang="en-US" dirty="0"/>
              <a:t>were announced by the Secretary in late October.  These included</a:t>
            </a:r>
            <a:r>
              <a:rPr lang="en-US" baseline="0" dirty="0"/>
              <a:t> planning grants, </a:t>
            </a:r>
            <a:r>
              <a:rPr lang="en-US" baseline="0" dirty="0" err="1"/>
              <a:t>shoreside</a:t>
            </a:r>
            <a:r>
              <a:rPr lang="en-US" baseline="0" dirty="0"/>
              <a:t> infrastructure, and a training simulator.  </a:t>
            </a:r>
            <a:endParaRPr lang="en-US" dirty="0"/>
          </a:p>
          <a:p>
            <a:pPr defTabSz="914350">
              <a:defRPr/>
            </a:pPr>
            <a:endParaRPr lang="en-US" dirty="0"/>
          </a:p>
          <a:p>
            <a:pPr marL="174708" indent="-174708" defTabSz="914350">
              <a:buFont typeface="Arial" panose="020B0604020202020204" pitchFamily="34" charset="0"/>
              <a:buChar char="•"/>
              <a:defRPr/>
            </a:pPr>
            <a:r>
              <a:rPr lang="en-US" dirty="0"/>
              <a:t>There</a:t>
            </a:r>
            <a:r>
              <a:rPr lang="en-US" baseline="0" dirty="0"/>
              <a:t> is $5M in the current appropriations bill for FY17.  Also, if a full-year CR is passed, the program will have another $5M for FY17.</a:t>
            </a:r>
            <a:endParaRPr lang="en-US"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9</a:t>
            </a:fld>
            <a:endParaRPr lang="en-US" dirty="0"/>
          </a:p>
        </p:txBody>
      </p:sp>
    </p:spTree>
    <p:extLst>
      <p:ext uri="{BB962C8B-B14F-4D97-AF65-F5344CB8AC3E}">
        <p14:creationId xmlns:p14="http://schemas.microsoft.com/office/powerpoint/2010/main" val="1855050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069" indent="-172069">
              <a:buFontTx/>
              <a:buChar char="-"/>
            </a:pPr>
            <a:r>
              <a:rPr lang="en-US" baseline="0" dirty="0"/>
              <a:t>Bringing public and private partners together and maintaining a constant flow of communication and high level of energy is key to taking proposed services from the conceptual stage thru development to the demonstration phase.</a:t>
            </a:r>
          </a:p>
          <a:p>
            <a:pPr marL="172069" indent="-172069">
              <a:buFontTx/>
              <a:buChar char="-"/>
            </a:pPr>
            <a:r>
              <a:rPr lang="en-US" baseline="0" dirty="0"/>
              <a:t>A fully baked project needs to have solid market analysis, business planning, and financial capitalization sufficient to take the service to the point of self sustainability.</a:t>
            </a:r>
          </a:p>
          <a:p>
            <a:pPr marL="172069" indent="-172069">
              <a:buFontTx/>
              <a:buChar char="-"/>
            </a:pPr>
            <a:r>
              <a:rPr lang="en-US" baseline="0" dirty="0"/>
              <a:t>Projects need to be providing service along a designated Corridor, Connector, or Crossing in order to be considered for designation by the Secretary.</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679C5EB-3A98-45F7-9214-D8F3D3809D6D}" type="slidenum">
              <a:rPr lang="en-US" smtClean="0"/>
              <a:pPr>
                <a:defRPr/>
              </a:pPr>
              <a:t>10</a:t>
            </a:fld>
            <a:endParaRPr lang="en-US" dirty="0"/>
          </a:p>
        </p:txBody>
      </p:sp>
    </p:spTree>
    <p:extLst>
      <p:ext uri="{BB962C8B-B14F-4D97-AF65-F5344CB8AC3E}">
        <p14:creationId xmlns:p14="http://schemas.microsoft.com/office/powerpoint/2010/main" val="2666760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14350">
              <a:buFont typeface="Arial" panose="020B0604020202020204" pitchFamily="34" charset="0"/>
              <a:buChar char="•"/>
              <a:defRPr/>
            </a:pPr>
            <a:r>
              <a:rPr lang="en-US" dirty="0"/>
              <a:t>The Consolidated Appropriations Act, 2016 provides $5 million in grant funds for America’s Marine Highway Program.  These grants are intended to be used for the development and expansion of documented vessels, and port and landside infrastructure.  Grants will be administered by the Maritime Administration’s Office of Marine Highways and Passenger Services.  Only the 14 Marine Highway Projects that have been designated by the Secretary are eligible to apply for these grant funds.  </a:t>
            </a:r>
          </a:p>
          <a:p>
            <a:pPr defTabSz="914350">
              <a:defRPr/>
            </a:pPr>
            <a:endParaRPr lang="en-US" dirty="0"/>
          </a:p>
          <a:p>
            <a:pPr marL="171441" indent="-171441">
              <a:buFont typeface="Arial" panose="020B0604020202020204" pitchFamily="34" charset="0"/>
              <a:buChar char="•"/>
            </a:pPr>
            <a:r>
              <a:rPr lang="en-US" dirty="0"/>
              <a:t>Grant awards to 6 Designated Projects totaling</a:t>
            </a:r>
            <a:r>
              <a:rPr lang="en-US" baseline="0" dirty="0"/>
              <a:t> $4.85M </a:t>
            </a:r>
            <a:r>
              <a:rPr lang="en-US" dirty="0"/>
              <a:t>were announced by the Secretary in late October.  These included</a:t>
            </a:r>
            <a:r>
              <a:rPr lang="en-US" baseline="0" dirty="0"/>
              <a:t> planning grants, </a:t>
            </a:r>
            <a:r>
              <a:rPr lang="en-US" baseline="0" dirty="0" err="1"/>
              <a:t>shoreside</a:t>
            </a:r>
            <a:r>
              <a:rPr lang="en-US" baseline="0" dirty="0"/>
              <a:t> infrastructure, and a training simulator.  </a:t>
            </a:r>
            <a:endParaRPr lang="en-US" dirty="0"/>
          </a:p>
          <a:p>
            <a:pPr defTabSz="914350">
              <a:defRPr/>
            </a:pPr>
            <a:endParaRPr lang="en-US" dirty="0"/>
          </a:p>
          <a:p>
            <a:pPr marL="174708" indent="-174708" defTabSz="914350">
              <a:buFont typeface="Arial" panose="020B0604020202020204" pitchFamily="34" charset="0"/>
              <a:buChar char="•"/>
              <a:defRPr/>
            </a:pPr>
            <a:r>
              <a:rPr lang="en-US" dirty="0"/>
              <a:t>There</a:t>
            </a:r>
            <a:r>
              <a:rPr lang="en-US" baseline="0" dirty="0"/>
              <a:t> is $5M in the current appropriations bill for FY17.  Also, if a full-year CR is passed, the program will have another $5M for FY17.</a:t>
            </a:r>
            <a:endParaRPr lang="en-US"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11</a:t>
            </a:fld>
            <a:endParaRPr lang="en-US" dirty="0"/>
          </a:p>
        </p:txBody>
      </p:sp>
    </p:spTree>
    <p:extLst>
      <p:ext uri="{BB962C8B-B14F-4D97-AF65-F5344CB8AC3E}">
        <p14:creationId xmlns:p14="http://schemas.microsoft.com/office/powerpoint/2010/main" val="3397492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14350">
              <a:buFont typeface="Arial" panose="020B0604020202020204" pitchFamily="34" charset="0"/>
              <a:buChar char="•"/>
              <a:defRPr/>
            </a:pPr>
            <a:r>
              <a:rPr lang="en-US" dirty="0"/>
              <a:t>The Consolidated Appropriations Act, 2016 provides $5 million in grant funds for America’s Marine Highway Program.  These grants are intended to be used for the development and expansion of documented vessels, and port and landside infrastructure.  Grants will be administered by the Maritime Administration’s Office of Marine Highways and Passenger Services.  Only the 14 Marine Highway Projects that have been designated by the Secretary are eligible to apply for these grant funds.  </a:t>
            </a:r>
          </a:p>
          <a:p>
            <a:pPr defTabSz="914350">
              <a:defRPr/>
            </a:pPr>
            <a:endParaRPr lang="en-US" dirty="0"/>
          </a:p>
          <a:p>
            <a:pPr marL="171441" indent="-171441">
              <a:buFont typeface="Arial" panose="020B0604020202020204" pitchFamily="34" charset="0"/>
              <a:buChar char="•"/>
            </a:pPr>
            <a:r>
              <a:rPr lang="en-US" dirty="0"/>
              <a:t>Grant awards to 6 Designated Projects totaling</a:t>
            </a:r>
            <a:r>
              <a:rPr lang="en-US" baseline="0" dirty="0"/>
              <a:t> $4.85M </a:t>
            </a:r>
            <a:r>
              <a:rPr lang="en-US" dirty="0"/>
              <a:t>were announced by the Secretary in late October.  These included</a:t>
            </a:r>
            <a:r>
              <a:rPr lang="en-US" baseline="0" dirty="0"/>
              <a:t> planning grants, </a:t>
            </a:r>
            <a:r>
              <a:rPr lang="en-US" baseline="0" dirty="0" err="1"/>
              <a:t>shoreside</a:t>
            </a:r>
            <a:r>
              <a:rPr lang="en-US" baseline="0" dirty="0"/>
              <a:t> infrastructure, and a training simulator.  </a:t>
            </a:r>
            <a:endParaRPr lang="en-US" dirty="0"/>
          </a:p>
          <a:p>
            <a:pPr defTabSz="914350">
              <a:defRPr/>
            </a:pPr>
            <a:endParaRPr lang="en-US" dirty="0"/>
          </a:p>
          <a:p>
            <a:pPr marL="174708" indent="-174708" defTabSz="914350">
              <a:buFont typeface="Arial" panose="020B0604020202020204" pitchFamily="34" charset="0"/>
              <a:buChar char="•"/>
              <a:defRPr/>
            </a:pPr>
            <a:r>
              <a:rPr lang="en-US" dirty="0"/>
              <a:t>There</a:t>
            </a:r>
            <a:r>
              <a:rPr lang="en-US" baseline="0" dirty="0"/>
              <a:t> is $5M in the current appropriations bill for FY17.  Also, if a full-year CR is passed, the program will have another $5M for FY17.</a:t>
            </a:r>
            <a:endParaRPr lang="en-US"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12</a:t>
            </a:fld>
            <a:endParaRPr lang="en-US" dirty="0"/>
          </a:p>
        </p:txBody>
      </p:sp>
    </p:spTree>
    <p:extLst>
      <p:ext uri="{BB962C8B-B14F-4D97-AF65-F5344CB8AC3E}">
        <p14:creationId xmlns:p14="http://schemas.microsoft.com/office/powerpoint/2010/main" val="2563881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Maritime Administration’s StrongPorts Program is projecting a very busy 2015.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We have developed two initiatives that will impact port projects and funding both inside and outside their gates. </a:t>
            </a:r>
          </a:p>
          <a:p>
            <a:endParaRPr lang="en-US" dirty="0">
              <a:latin typeface="Arial" panose="020B0604020202020204" pitchFamily="34" charset="0"/>
              <a:cs typeface="Arial" panose="020B0604020202020204" pitchFamily="34" charset="0"/>
            </a:endParaRPr>
          </a:p>
          <a:p>
            <a:pPr defTabSz="906902">
              <a:spcBef>
                <a:spcPts val="298"/>
              </a:spcBef>
              <a:defRPr/>
            </a:pPr>
            <a:r>
              <a:rPr lang="en-US" dirty="0">
                <a:latin typeface="Arial" panose="020B0604020202020204" pitchFamily="34" charset="0"/>
                <a:cs typeface="Arial" panose="020B0604020202020204" pitchFamily="34" charset="0"/>
              </a:rPr>
              <a:t>The first is the </a:t>
            </a:r>
            <a:r>
              <a:rPr lang="en-US" b="1" dirty="0">
                <a:latin typeface="Arial" panose="020B0604020202020204" pitchFamily="34" charset="0"/>
                <a:cs typeface="Arial" panose="020B0604020202020204" pitchFamily="34" charset="0"/>
              </a:rPr>
              <a:t>Port Planning and Investment Toolkit</a:t>
            </a:r>
            <a:r>
              <a:rPr lang="en-US" dirty="0">
                <a:latin typeface="Arial" panose="020B0604020202020204" pitchFamily="34" charset="0"/>
                <a:cs typeface="Arial" panose="020B0604020202020204" pitchFamily="34" charset="0"/>
              </a:rPr>
              <a:t>.</a:t>
            </a:r>
          </a:p>
          <a:p>
            <a:pPr defTabSz="906902">
              <a:spcBef>
                <a:spcPts val="298"/>
              </a:spcBef>
              <a:defRPr/>
            </a:pPr>
            <a:endParaRPr lang="en-US" dirty="0">
              <a:latin typeface="Arial" panose="020B0604020202020204" pitchFamily="34" charset="0"/>
              <a:cs typeface="Arial" panose="020B0604020202020204" pitchFamily="34" charset="0"/>
            </a:endParaRPr>
          </a:p>
          <a:p>
            <a:pPr defTabSz="906902">
              <a:spcBef>
                <a:spcPts val="298"/>
              </a:spcBef>
              <a:defRPr/>
            </a:pPr>
            <a:r>
              <a:rPr lang="en-US" dirty="0">
                <a:latin typeface="Arial" panose="020B0604020202020204" pitchFamily="34" charset="0"/>
                <a:cs typeface="Arial" panose="020B0604020202020204" pitchFamily="34" charset="0"/>
              </a:rPr>
              <a:t>This toolkit is going to be a collection of best practices and tools that ports can use to develop investment grade infrastructure improvement plans.</a:t>
            </a:r>
          </a:p>
          <a:p>
            <a:pPr defTabSz="906902">
              <a:spcBef>
                <a:spcPts val="298"/>
              </a:spcBef>
              <a:defRP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second is our </a:t>
            </a:r>
            <a:r>
              <a:rPr lang="en-US" b="1" dirty="0">
                <a:latin typeface="Arial" panose="020B0604020202020204" pitchFamily="34" charset="0"/>
                <a:cs typeface="Arial" panose="020B0604020202020204" pitchFamily="34" charset="0"/>
              </a:rPr>
              <a:t>PortTalk</a:t>
            </a:r>
            <a:r>
              <a:rPr lang="en-US" dirty="0">
                <a:latin typeface="Arial" panose="020B0604020202020204" pitchFamily="34" charset="0"/>
                <a:cs typeface="Arial" panose="020B0604020202020204" pitchFamily="34" charset="0"/>
              </a:rPr>
              <a:t> regional maritime collaboration initiative.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PortTalk collaborations are facilitated, day-long sessions where stakeholders from an individual State or region work together towards the development of their maritime transportation plans and projects.</a:t>
            </a:r>
          </a:p>
        </p:txBody>
      </p:sp>
      <p:sp>
        <p:nvSpPr>
          <p:cNvPr id="4" name="Slide Number Placeholder 3"/>
          <p:cNvSpPr>
            <a:spLocks noGrp="1"/>
          </p:cNvSpPr>
          <p:nvPr>
            <p:ph type="sldNum" sz="quarter" idx="10"/>
          </p:nvPr>
        </p:nvSpPr>
        <p:spPr>
          <a:xfrm>
            <a:off x="3970342" y="8829676"/>
            <a:ext cx="3038475" cy="465138"/>
          </a:xfrm>
          <a:prstGeom prst="rect">
            <a:avLst/>
          </a:prstGeom>
        </p:spPr>
        <p:txBody>
          <a:bodyPr lIns="91420" tIns="45710" rIns="91420" bIns="45710"/>
          <a:lstStyle/>
          <a:p>
            <a:pPr>
              <a:defRPr/>
            </a:pPr>
            <a:fld id="{A679C5EB-3A98-45F7-9214-D8F3D3809D6D}"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955723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a:defRPr/>
            </a:pPr>
            <a:fld id="{16136934-665D-4008-A5D5-6F5FA506B28F}" type="datetime1">
              <a:rPr lang="en-US" smtClean="0"/>
              <a:pPr>
                <a:defRPr/>
              </a:pPr>
              <a:t>9/28/2017</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a:defRPr/>
            </a:pPr>
            <a:fld id="{7382C84C-AC3B-4DC1-9739-10AF03C613FD}" type="slidenum">
              <a:rPr lang="en-US" smtClean="0"/>
              <a:pPr>
                <a:defRPr/>
              </a:pPr>
              <a:t>‹#›</a:t>
            </a:fld>
            <a:endParaRPr lang="en-US" dirty="0"/>
          </a:p>
        </p:txBody>
      </p:sp>
    </p:spTree>
    <p:extLst>
      <p:ext uri="{BB962C8B-B14F-4D97-AF65-F5344CB8AC3E}">
        <p14:creationId xmlns:p14="http://schemas.microsoft.com/office/powerpoint/2010/main" val="1155637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a:defRPr/>
            </a:pPr>
            <a:fld id="{FEE88CE3-52E9-4377-A366-480469399777}" type="datetime1">
              <a:rPr lang="en-US" smtClean="0"/>
              <a:pPr>
                <a:defRPr/>
              </a:pPr>
              <a:t>9/28/2017</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a:defRPr/>
            </a:pPr>
            <a:fld id="{6CA3B2CF-0D57-402E-BE91-926A33F5DC9E}" type="slidenum">
              <a:rPr lang="en-US" smtClean="0"/>
              <a:pPr>
                <a:defRPr/>
              </a:pPr>
              <a:t>‹#›</a:t>
            </a:fld>
            <a:endParaRPr lang="en-US" dirty="0"/>
          </a:p>
        </p:txBody>
      </p:sp>
    </p:spTree>
    <p:extLst>
      <p:ext uri="{BB962C8B-B14F-4D97-AF65-F5344CB8AC3E}">
        <p14:creationId xmlns:p14="http://schemas.microsoft.com/office/powerpoint/2010/main" val="2208329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a:defRPr/>
            </a:pPr>
            <a:fld id="{AF74A108-5128-4A38-817D-E2FAA3DA46E6}" type="datetime1">
              <a:rPr lang="en-US" smtClean="0"/>
              <a:pPr>
                <a:defRPr/>
              </a:pPr>
              <a:t>9/28/2017</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a:defRPr/>
            </a:pPr>
            <a:fld id="{C0164020-9464-40C9-8EF7-4C4A787248CB}" type="slidenum">
              <a:rPr lang="en-US" smtClean="0"/>
              <a:pPr>
                <a:defRPr/>
              </a:pPr>
              <a:t>‹#›</a:t>
            </a:fld>
            <a:endParaRPr lang="en-US" dirty="0"/>
          </a:p>
        </p:txBody>
      </p:sp>
    </p:spTree>
    <p:extLst>
      <p:ext uri="{BB962C8B-B14F-4D97-AF65-F5344CB8AC3E}">
        <p14:creationId xmlns:p14="http://schemas.microsoft.com/office/powerpoint/2010/main" val="3693140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3429690"/>
      </p:ext>
    </p:extLst>
  </p:cSld>
  <p:clrMapOvr>
    <a:masterClrMapping/>
  </p:clrMapOvr>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a:defRPr/>
            </a:pPr>
            <a:fld id="{E7CD46CF-1DB1-41BE-9E1A-B836687BF08E}" type="datetime1">
              <a:rPr lang="en-US" smtClean="0"/>
              <a:pPr>
                <a:defRPr/>
              </a:pPr>
              <a:t>9/28/2017</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a:defRPr/>
            </a:pPr>
            <a:fld id="{D008B9E7-D4EF-4BF5-982A-3EA744CC2E72}" type="slidenum">
              <a:rPr lang="en-US" smtClean="0"/>
              <a:pPr>
                <a:defRPr/>
              </a:pPr>
              <a:t>‹#›</a:t>
            </a:fld>
            <a:endParaRPr lang="en-US" dirty="0"/>
          </a:p>
        </p:txBody>
      </p:sp>
    </p:spTree>
    <p:extLst>
      <p:ext uri="{BB962C8B-B14F-4D97-AF65-F5344CB8AC3E}">
        <p14:creationId xmlns:p14="http://schemas.microsoft.com/office/powerpoint/2010/main" val="842073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a:defRPr/>
            </a:pPr>
            <a:fld id="{14962A97-B6CB-4947-878F-15288883E1D1}" type="datetime1">
              <a:rPr lang="en-US" smtClean="0"/>
              <a:pPr>
                <a:defRPr/>
              </a:pPr>
              <a:t>9/28/2017</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a:defRPr/>
            </a:pPr>
            <a:fld id="{5936A38E-5D6C-4E22-8C09-AB0F74D0A94B}" type="slidenum">
              <a:rPr lang="en-US" smtClean="0"/>
              <a:pPr>
                <a:defRPr/>
              </a:pPr>
              <a:t>‹#›</a:t>
            </a:fld>
            <a:endParaRPr lang="en-US" dirty="0"/>
          </a:p>
        </p:txBody>
      </p:sp>
    </p:spTree>
    <p:extLst>
      <p:ext uri="{BB962C8B-B14F-4D97-AF65-F5344CB8AC3E}">
        <p14:creationId xmlns:p14="http://schemas.microsoft.com/office/powerpoint/2010/main" val="2592927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a:defRPr/>
            </a:pPr>
            <a:fld id="{FB02310B-B8D6-4AB6-9152-420B4D65B7B5}" type="datetime1">
              <a:rPr lang="en-US" smtClean="0"/>
              <a:pPr>
                <a:defRPr/>
              </a:pPr>
              <a:t>9/28/2017</a:t>
            </a:fld>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pPr>
              <a:defRPr/>
            </a:pPr>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a:defRPr/>
            </a:pPr>
            <a:fld id="{665C4B79-22FF-4A36-9B97-00D773FE2A8F}" type="slidenum">
              <a:rPr lang="en-US" smtClean="0"/>
              <a:pPr>
                <a:defRPr/>
              </a:pPr>
              <a:t>‹#›</a:t>
            </a:fld>
            <a:endParaRPr lang="en-US" dirty="0"/>
          </a:p>
        </p:txBody>
      </p:sp>
    </p:spTree>
    <p:extLst>
      <p:ext uri="{BB962C8B-B14F-4D97-AF65-F5344CB8AC3E}">
        <p14:creationId xmlns:p14="http://schemas.microsoft.com/office/powerpoint/2010/main" val="91106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pPr>
              <a:defRPr/>
            </a:pPr>
            <a:fld id="{D7E2B128-9516-4B57-A712-85063B1708B8}" type="datetime1">
              <a:rPr lang="en-US" smtClean="0"/>
              <a:pPr>
                <a:defRPr/>
              </a:pPr>
              <a:t>9/28/2017</a:t>
            </a:fld>
            <a:endParaRPr lang="en-US" dirty="0"/>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pPr>
              <a:defRPr/>
            </a:pPr>
            <a:endParaRPr lang="en-US" dirty="0"/>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pPr>
              <a:defRPr/>
            </a:pPr>
            <a:fld id="{07E813F6-BE1B-482F-AE6A-3C1298D97FF4}" type="slidenum">
              <a:rPr lang="en-US" smtClean="0"/>
              <a:pPr>
                <a:defRPr/>
              </a:pPr>
              <a:t>‹#›</a:t>
            </a:fld>
            <a:endParaRPr lang="en-US" dirty="0"/>
          </a:p>
        </p:txBody>
      </p:sp>
    </p:spTree>
    <p:extLst>
      <p:ext uri="{BB962C8B-B14F-4D97-AF65-F5344CB8AC3E}">
        <p14:creationId xmlns:p14="http://schemas.microsoft.com/office/powerpoint/2010/main" val="230053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pPr>
              <a:defRPr/>
            </a:pPr>
            <a:fld id="{48CCC2FB-7B6B-4421-87CC-D95BEAF8B0AE}" type="datetime1">
              <a:rPr lang="en-US" smtClean="0"/>
              <a:pPr>
                <a:defRPr/>
              </a:pPr>
              <a:t>9/28/2017</a:t>
            </a:fld>
            <a:endParaRPr lang="en-US"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pPr>
              <a:defRPr/>
            </a:pPr>
            <a:fld id="{42D9C9D3-C765-47D7-B9DE-4BFCA0A76D7A}" type="slidenum">
              <a:rPr lang="en-US" smtClean="0"/>
              <a:pPr>
                <a:defRPr/>
              </a:pPr>
              <a:t>‹#›</a:t>
            </a:fld>
            <a:endParaRPr lang="en-US" dirty="0"/>
          </a:p>
        </p:txBody>
      </p:sp>
    </p:spTree>
    <p:extLst>
      <p:ext uri="{BB962C8B-B14F-4D97-AF65-F5344CB8AC3E}">
        <p14:creationId xmlns:p14="http://schemas.microsoft.com/office/powerpoint/2010/main" val="2326839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pPr>
              <a:defRPr/>
            </a:pPr>
            <a:fld id="{F15209D3-3DA6-4DEB-A5F8-441567BFC59D}" type="datetime1">
              <a:rPr lang="en-US" smtClean="0"/>
              <a:pPr>
                <a:defRPr/>
              </a:pPr>
              <a:t>9/28/2017</a:t>
            </a:fld>
            <a:endParaRPr lang="en-US" dirty="0"/>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pPr>
              <a:defRPr/>
            </a:pPr>
            <a:endParaRPr lang="en-US" dirty="0"/>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pPr>
              <a:defRPr/>
            </a:pPr>
            <a:fld id="{460967E0-72E6-4708-BF79-A6D772B4B4B1}" type="slidenum">
              <a:rPr lang="en-US" smtClean="0"/>
              <a:pPr>
                <a:defRPr/>
              </a:pPr>
              <a:t>‹#›</a:t>
            </a:fld>
            <a:endParaRPr lang="en-US" dirty="0"/>
          </a:p>
        </p:txBody>
      </p:sp>
    </p:spTree>
    <p:extLst>
      <p:ext uri="{BB962C8B-B14F-4D97-AF65-F5344CB8AC3E}">
        <p14:creationId xmlns:p14="http://schemas.microsoft.com/office/powerpoint/2010/main" val="3628462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a:defRPr/>
            </a:pPr>
            <a:fld id="{4E810FBB-B435-49DE-832D-E69D95056019}" type="datetime1">
              <a:rPr lang="en-US" smtClean="0"/>
              <a:pPr>
                <a:defRPr/>
              </a:pPr>
              <a:t>9/28/2017</a:t>
            </a:fld>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pPr>
              <a:defRPr/>
            </a:pPr>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a:defRPr/>
            </a:pPr>
            <a:fld id="{896F203F-03C0-4298-B640-2B659D15BCAB}" type="slidenum">
              <a:rPr lang="en-US" smtClean="0"/>
              <a:pPr>
                <a:defRPr/>
              </a:pPr>
              <a:t>‹#›</a:t>
            </a:fld>
            <a:endParaRPr lang="en-US" dirty="0"/>
          </a:p>
        </p:txBody>
      </p:sp>
    </p:spTree>
    <p:extLst>
      <p:ext uri="{BB962C8B-B14F-4D97-AF65-F5344CB8AC3E}">
        <p14:creationId xmlns:p14="http://schemas.microsoft.com/office/powerpoint/2010/main" val="2227172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a:defRPr/>
            </a:pPr>
            <a:fld id="{B3DC184D-201B-4DD0-BF85-959283C70A34}" type="datetime1">
              <a:rPr lang="en-US" smtClean="0"/>
              <a:pPr>
                <a:defRPr/>
              </a:pPr>
              <a:t>9/28/2017</a:t>
            </a:fld>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pPr>
              <a:defRPr/>
            </a:pPr>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a:defRPr/>
            </a:pPr>
            <a:fld id="{FC0D004E-C4C6-4010-9A3B-95C8B51CB5E9}" type="slidenum">
              <a:rPr lang="en-US" smtClean="0"/>
              <a:pPr>
                <a:defRPr/>
              </a:pPr>
              <a:t>‹#›</a:t>
            </a:fld>
            <a:endParaRPr lang="en-US" dirty="0"/>
          </a:p>
        </p:txBody>
      </p:sp>
    </p:spTree>
    <p:extLst>
      <p:ext uri="{BB962C8B-B14F-4D97-AF65-F5344CB8AC3E}">
        <p14:creationId xmlns:p14="http://schemas.microsoft.com/office/powerpoint/2010/main" val="236230804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143000"/>
          </a:xfrm>
          <a:prstGeom prst="rect">
            <a:avLst/>
          </a:prstGeom>
          <a:solidFill>
            <a:srgbClr val="254163"/>
          </a:solidFill>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DOT Seal (without words)-01.png"/>
          <p:cNvPicPr>
            <a:picLocks noChangeAspect="1"/>
          </p:cNvPicPr>
          <p:nvPr/>
        </p:nvPicPr>
        <p:blipFill>
          <a:blip r:embed="rId15" cstate="print"/>
          <a:stretch>
            <a:fillRect/>
          </a:stretch>
        </p:blipFill>
        <p:spPr>
          <a:xfrm>
            <a:off x="11469501" y="6324600"/>
            <a:ext cx="620900" cy="457200"/>
          </a:xfrm>
          <a:prstGeom prst="rect">
            <a:avLst/>
          </a:prstGeom>
        </p:spPr>
      </p:pic>
    </p:spTree>
    <p:extLst>
      <p:ext uri="{BB962C8B-B14F-4D97-AF65-F5344CB8AC3E}">
        <p14:creationId xmlns:p14="http://schemas.microsoft.com/office/powerpoint/2010/main" val="5713402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ctr" defTabSz="914400" rtl="0" eaLnBrk="1" latinLnBrk="0" hangingPunct="1">
        <a:spcBef>
          <a:spcPct val="0"/>
        </a:spcBef>
        <a:buNone/>
        <a:defRPr sz="4400" kern="1200">
          <a:solidFill>
            <a:schemeClr val="bg1"/>
          </a:solidFill>
          <a:latin typeface="Century Schoolbook"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Helvetica"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44784" y="4876800"/>
            <a:ext cx="8208108" cy="646331"/>
          </a:xfrm>
          <a:prstGeom prst="rect">
            <a:avLst/>
          </a:prstGeom>
          <a:noFill/>
        </p:spPr>
        <p:txBody>
          <a:bodyPr wrap="square" rtlCol="0">
            <a:spAutoFit/>
          </a:bodyPr>
          <a:lstStyle/>
          <a:p>
            <a:pPr algn="r" fontAlgn="base">
              <a:spcBef>
                <a:spcPct val="0"/>
              </a:spcBef>
              <a:spcAft>
                <a:spcPct val="0"/>
              </a:spcAft>
            </a:pPr>
            <a:r>
              <a:rPr lang="en-US" b="1" i="1" dirty="0">
                <a:solidFill>
                  <a:srgbClr val="045016"/>
                </a:solidFill>
                <a:latin typeface="Times New Roman" panose="02020603050405020304" pitchFamily="18" charset="0"/>
                <a:ea typeface="Tahoma" panose="020B0604030504040204" pitchFamily="34" charset="0"/>
                <a:cs typeface="Times New Roman" panose="02020603050405020304" pitchFamily="18" charset="0"/>
              </a:rPr>
              <a:t>Office of Ports and Water Planning</a:t>
            </a:r>
          </a:p>
          <a:p>
            <a:pPr algn="r" fontAlgn="base">
              <a:spcBef>
                <a:spcPct val="0"/>
              </a:spcBef>
              <a:spcAft>
                <a:spcPct val="0"/>
              </a:spcAft>
            </a:pPr>
            <a:r>
              <a:rPr lang="en-US" b="1" i="1" dirty="0">
                <a:solidFill>
                  <a:srgbClr val="045016"/>
                </a:solidFill>
                <a:latin typeface="Times New Roman" panose="02020603050405020304" pitchFamily="18" charset="0"/>
                <a:ea typeface="Tahoma" panose="020B0604030504040204" pitchFamily="34" charset="0"/>
                <a:cs typeface="Times New Roman" panose="02020603050405020304" pitchFamily="18" charset="0"/>
              </a:rPr>
              <a:t>Maritime Administration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4785" y="1408176"/>
            <a:ext cx="8420099" cy="2268728"/>
          </a:xfrm>
          <a:prstGeom prst="rect">
            <a:avLst/>
          </a:prstGeom>
        </p:spPr>
      </p:pic>
    </p:spTree>
    <p:extLst>
      <p:ext uri="{BB962C8B-B14F-4D97-AF65-F5344CB8AC3E}">
        <p14:creationId xmlns:p14="http://schemas.microsoft.com/office/powerpoint/2010/main" val="471862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295400"/>
          </a:xfrm>
        </p:spPr>
        <p:txBody>
          <a:bodyPr>
            <a:normAutofit/>
          </a:bodyPr>
          <a:lstStyle/>
          <a:p>
            <a:r>
              <a:rPr lang="en-US" sz="3600" b="1" dirty="0">
                <a:latin typeface="Book Antiqua" panose="02040602050305030304" pitchFamily="18" charset="0"/>
                <a:cs typeface="Times New Roman" panose="02020603050405020304" pitchFamily="18" charset="0"/>
              </a:rPr>
              <a:t>Critical Elements for Creating </a:t>
            </a:r>
            <a:br>
              <a:rPr lang="en-US" sz="3600" b="1" dirty="0">
                <a:latin typeface="Book Antiqua" panose="02040602050305030304" pitchFamily="18" charset="0"/>
                <a:cs typeface="Times New Roman" panose="02020603050405020304" pitchFamily="18" charset="0"/>
              </a:rPr>
            </a:br>
            <a:r>
              <a:rPr lang="en-US" sz="3600" b="1" dirty="0">
                <a:latin typeface="Book Antiqua" panose="02040602050305030304" pitchFamily="18" charset="0"/>
                <a:cs typeface="Times New Roman" panose="02020603050405020304" pitchFamily="18" charset="0"/>
              </a:rPr>
              <a:t>Marine Highway Services </a:t>
            </a:r>
          </a:p>
        </p:txBody>
      </p:sp>
      <p:sp>
        <p:nvSpPr>
          <p:cNvPr id="5" name="Rectangle 2"/>
          <p:cNvSpPr>
            <a:spLocks noGrp="1" noChangeArrowheads="1"/>
          </p:cNvSpPr>
          <p:nvPr>
            <p:ph idx="1"/>
          </p:nvPr>
        </p:nvSpPr>
        <p:spPr>
          <a:xfrm>
            <a:off x="2438400" y="1600200"/>
            <a:ext cx="7315200" cy="4664413"/>
          </a:xfrm>
        </p:spPr>
        <p:txBody>
          <a:bodyPr>
            <a:normAutofit/>
          </a:bodyPr>
          <a:lstStyle/>
          <a:p>
            <a:pPr marL="0" indent="0">
              <a:buNone/>
            </a:pPr>
            <a:r>
              <a:rPr lang="en-US" sz="2400" dirty="0">
                <a:latin typeface="Book Antiqua" panose="02040602050305030304" pitchFamily="18" charset="0"/>
                <a:cs typeface="Times New Roman" panose="02020603050405020304" pitchFamily="18" charset="0"/>
              </a:rPr>
              <a:t>Proposed Projects must be located on a designated Marine Highway Route</a:t>
            </a:r>
          </a:p>
          <a:p>
            <a:pPr marL="0" indent="0">
              <a:buNone/>
            </a:pPr>
            <a:endParaRPr lang="en-US" sz="500" dirty="0">
              <a:latin typeface="Book Antiqua" panose="02040602050305030304" pitchFamily="18" charset="0"/>
              <a:cs typeface="Times New Roman" panose="02020603050405020304" pitchFamily="18" charset="0"/>
            </a:endParaRPr>
          </a:p>
          <a:p>
            <a:pPr marL="0" indent="0">
              <a:buNone/>
            </a:pPr>
            <a:r>
              <a:rPr lang="en-US" sz="2400" dirty="0">
                <a:latin typeface="Book Antiqua" panose="02040602050305030304" pitchFamily="18" charset="0"/>
                <a:cs typeface="Times New Roman" panose="02020603050405020304" pitchFamily="18" charset="0"/>
              </a:rPr>
              <a:t>A public/private partnership between ports, vessel operators, labor, and most importantly, shippers!</a:t>
            </a:r>
          </a:p>
          <a:p>
            <a:pPr marL="0" indent="0">
              <a:buNone/>
            </a:pPr>
            <a:endParaRPr lang="en-US" sz="500" dirty="0">
              <a:latin typeface="Book Antiqua" panose="02040602050305030304" pitchFamily="18" charset="0"/>
              <a:cs typeface="Times New Roman" panose="02020603050405020304" pitchFamily="18" charset="0"/>
            </a:endParaRPr>
          </a:p>
          <a:p>
            <a:pPr marL="0" indent="0">
              <a:buNone/>
            </a:pPr>
            <a:r>
              <a:rPr lang="en-US" sz="2400" dirty="0">
                <a:latin typeface="Book Antiqua" panose="02040602050305030304" pitchFamily="18" charset="0"/>
                <a:cs typeface="Times New Roman" panose="02020603050405020304" pitchFamily="18" charset="0"/>
              </a:rPr>
              <a:t>A solid business case including analysis of competing modes (truck and rail)</a:t>
            </a:r>
          </a:p>
          <a:p>
            <a:pPr marL="0" indent="0">
              <a:buNone/>
            </a:pPr>
            <a:endParaRPr lang="en-US" sz="500" dirty="0">
              <a:latin typeface="Book Antiqua" panose="02040602050305030304" pitchFamily="18" charset="0"/>
              <a:cs typeface="Times New Roman" panose="02020603050405020304" pitchFamily="18" charset="0"/>
            </a:endParaRPr>
          </a:p>
          <a:p>
            <a:pPr marL="0" indent="0">
              <a:buNone/>
            </a:pPr>
            <a:r>
              <a:rPr lang="en-US" sz="2400" dirty="0">
                <a:latin typeface="Book Antiqua" panose="02040602050305030304" pitchFamily="18" charset="0"/>
                <a:cs typeface="Times New Roman" panose="02020603050405020304" pitchFamily="18" charset="0"/>
              </a:rPr>
              <a:t>Adequate capital for start up and initial operations</a:t>
            </a:r>
          </a:p>
          <a:p>
            <a:pPr marL="0" indent="0">
              <a:buNone/>
            </a:pPr>
            <a:endParaRPr lang="en-US" sz="500" dirty="0">
              <a:latin typeface="Book Antiqua" panose="02040602050305030304" pitchFamily="18" charset="0"/>
              <a:cs typeface="Times New Roman" panose="02020603050405020304" pitchFamily="18" charset="0"/>
            </a:endParaRPr>
          </a:p>
          <a:p>
            <a:pPr marL="0" indent="0">
              <a:buNone/>
            </a:pPr>
            <a:r>
              <a:rPr lang="en-US" sz="2400" dirty="0">
                <a:latin typeface="Book Antiqua" panose="02040602050305030304" pitchFamily="18" charset="0"/>
                <a:cs typeface="Times New Roman" panose="02020603050405020304" pitchFamily="18" charset="0"/>
              </a:rPr>
              <a:t>A coordinated promotion effort by key stakeholders</a:t>
            </a:r>
          </a:p>
        </p:txBody>
      </p:sp>
    </p:spTree>
    <p:extLst>
      <p:ext uri="{BB962C8B-B14F-4D97-AF65-F5344CB8AC3E}">
        <p14:creationId xmlns:p14="http://schemas.microsoft.com/office/powerpoint/2010/main" val="3556613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1" y="1676400"/>
            <a:ext cx="8229599" cy="3886200"/>
          </a:xfrm>
        </p:spPr>
        <p:txBody>
          <a:bodyPr>
            <a:noAutofit/>
          </a:bodyPr>
          <a:lstStyle/>
          <a:p>
            <a:pPr marL="457200" lvl="1" indent="-342900">
              <a:buFont typeface="Arial" panose="020B0604020202020204" pitchFamily="34" charset="0"/>
              <a:buChar char="•"/>
            </a:pPr>
            <a:r>
              <a:rPr lang="en-US" sz="2000" dirty="0">
                <a:latin typeface="Book Antiqua" panose="02040602050305030304" pitchFamily="18" charset="0"/>
                <a:ea typeface="Tahoma" panose="020B0604030504040204" pitchFamily="34" charset="0"/>
                <a:cs typeface="Tahoma" panose="020B0604030504040204" pitchFamily="34" charset="0"/>
              </a:rPr>
              <a:t>Started in 2008 and expanded in 2010 with the help of MARAD grant funds</a:t>
            </a:r>
          </a:p>
          <a:p>
            <a:pPr marL="457200" lvl="1" indent="-342900">
              <a:buFont typeface="Arial" panose="020B0604020202020204" pitchFamily="34" charset="0"/>
              <a:buChar char="•"/>
            </a:pPr>
            <a:r>
              <a:rPr lang="en-US" sz="2000" dirty="0">
                <a:latin typeface="Book Antiqua" panose="02040602050305030304" pitchFamily="18" charset="0"/>
                <a:ea typeface="Tahoma" panose="020B0604030504040204" pitchFamily="34" charset="0"/>
                <a:cs typeface="Tahoma" panose="020B0604030504040204" pitchFamily="34" charset="0"/>
              </a:rPr>
              <a:t>Utilization has increased by over 500% since 2008</a:t>
            </a:r>
          </a:p>
          <a:p>
            <a:pPr marL="914400" lvl="5" indent="-342900">
              <a:buFont typeface="Sylfaen" panose="010A0502050306030303" pitchFamily="18" charset="0"/>
              <a:buChar char="-"/>
            </a:pPr>
            <a:r>
              <a:rPr lang="en-US" sz="1800" dirty="0">
                <a:latin typeface="Book Antiqua" panose="02040602050305030304" pitchFamily="18" charset="0"/>
                <a:ea typeface="Tahoma" panose="020B0604030504040204" pitchFamily="34" charset="0"/>
                <a:cs typeface="Tahoma" panose="020B0604030504040204" pitchFamily="34" charset="0"/>
              </a:rPr>
              <a:t>Started w/ 5 boxes running once a week, now at 90% capacity three times a week</a:t>
            </a:r>
          </a:p>
          <a:p>
            <a:pPr marL="914400" lvl="5" indent="-342900">
              <a:buFont typeface="Sylfaen" panose="010A0502050306030303" pitchFamily="18" charset="0"/>
              <a:buChar char="-"/>
            </a:pPr>
            <a:r>
              <a:rPr lang="en-US" sz="1800" dirty="0">
                <a:latin typeface="Book Antiqua" panose="02040602050305030304" pitchFamily="18" charset="0"/>
                <a:ea typeface="Tahoma" panose="020B0604030504040204" pitchFamily="34" charset="0"/>
                <a:cs typeface="Tahoma" panose="020B0604030504040204" pitchFamily="34" charset="0"/>
              </a:rPr>
              <a:t>Reliable, regularly scheduled = confidence from shippers</a:t>
            </a:r>
          </a:p>
          <a:p>
            <a:pPr marL="457200" lvl="1" indent="-342900">
              <a:buFont typeface="Arial" panose="020B0604020202020204" pitchFamily="34" charset="0"/>
              <a:buChar char="•"/>
            </a:pPr>
            <a:r>
              <a:rPr lang="en-US" sz="2000" dirty="0">
                <a:latin typeface="Book Antiqua" panose="02040602050305030304" pitchFamily="18" charset="0"/>
                <a:ea typeface="Tahoma" panose="020B0604030504040204" pitchFamily="34" charset="0"/>
                <a:cs typeface="Tahoma" panose="020B0604030504040204" pitchFamily="34" charset="0"/>
              </a:rPr>
              <a:t>New regional Intermodal Hub</a:t>
            </a:r>
          </a:p>
          <a:p>
            <a:pPr marL="914400" lvl="5" indent="-342900">
              <a:buFont typeface="Sylfaen" panose="010A0502050306030303" pitchFamily="18" charset="0"/>
              <a:buChar char="-"/>
            </a:pPr>
            <a:r>
              <a:rPr lang="en-US" sz="1800" dirty="0">
                <a:latin typeface="Book Antiqua" panose="02040602050305030304" pitchFamily="18" charset="0"/>
                <a:ea typeface="Tahoma" panose="020B0604030504040204" pitchFamily="34" charset="0"/>
                <a:cs typeface="Tahoma" panose="020B0604030504040204" pitchFamily="34" charset="0"/>
              </a:rPr>
              <a:t>Richmond has emerged as an logistics hub for the region</a:t>
            </a:r>
          </a:p>
          <a:p>
            <a:pPr marL="914400" lvl="5" indent="-342900">
              <a:buFont typeface="Sylfaen" panose="010A0502050306030303" pitchFamily="18" charset="0"/>
              <a:buChar char="-"/>
            </a:pPr>
            <a:r>
              <a:rPr lang="en-US" sz="1800" dirty="0">
                <a:latin typeface="Book Antiqua" panose="02040602050305030304" pitchFamily="18" charset="0"/>
                <a:ea typeface="Tahoma" panose="020B0604030504040204" pitchFamily="34" charset="0"/>
                <a:cs typeface="Tahoma" panose="020B0604030504040204" pitchFamily="34" charset="0"/>
              </a:rPr>
              <a:t>New 2900 acre logistics site feeding the Port of Richmond</a:t>
            </a:r>
          </a:p>
          <a:p>
            <a:pPr marL="457200" lvl="4" indent="-342900">
              <a:buFont typeface="Arial" panose="020B0604020202020204" pitchFamily="34" charset="0"/>
              <a:buChar char="•"/>
            </a:pPr>
            <a:r>
              <a:rPr lang="en-US" dirty="0">
                <a:latin typeface="Book Antiqua" panose="02040602050305030304" pitchFamily="18" charset="0"/>
                <a:ea typeface="Tahoma" panose="020B0604030504040204" pitchFamily="34" charset="0"/>
                <a:cs typeface="Tahoma" panose="020B0604030504040204" pitchFamily="34" charset="0"/>
              </a:rPr>
              <a:t>Second AMH Grant ($476K) was awarded to expand the service to move reefer containers</a:t>
            </a:r>
          </a:p>
        </p:txBody>
      </p:sp>
      <p:sp>
        <p:nvSpPr>
          <p:cNvPr id="4" name="Title 1"/>
          <p:cNvSpPr>
            <a:spLocks noGrp="1"/>
          </p:cNvSpPr>
          <p:nvPr>
            <p:ph type="title"/>
          </p:nvPr>
        </p:nvSpPr>
        <p:spPr>
          <a:xfrm>
            <a:off x="1981200" y="0"/>
            <a:ext cx="8229600" cy="1295400"/>
          </a:xfrm>
        </p:spPr>
        <p:txBody>
          <a:bodyPr>
            <a:normAutofit/>
          </a:bodyPr>
          <a:lstStyle/>
          <a:p>
            <a:pPr lvl="0"/>
            <a:r>
              <a:rPr lang="en-US" sz="4000" b="1" dirty="0">
                <a:latin typeface="Book Antiqua" panose="02040602050305030304" pitchFamily="18" charset="0"/>
                <a:ea typeface="Tahoma" panose="020B0604030504040204" pitchFamily="34" charset="0"/>
                <a:cs typeface="Times New Roman" panose="02020603050405020304" pitchFamily="18" charset="0"/>
              </a:rPr>
              <a:t>M-64 Express</a:t>
            </a:r>
            <a:endParaRPr lang="en-US" sz="4000" b="1" dirty="0">
              <a:latin typeface="Book Antiqua" panose="02040602050305030304" pitchFamily="18" charset="0"/>
              <a:cs typeface="Times New Roman" panose="02020603050405020304" pitchFamily="18" charset="0"/>
            </a:endParaRPr>
          </a:p>
        </p:txBody>
      </p:sp>
    </p:spTree>
    <p:extLst>
      <p:ext uri="{BB962C8B-B14F-4D97-AF65-F5344CB8AC3E}">
        <p14:creationId xmlns:p14="http://schemas.microsoft.com/office/powerpoint/2010/main" val="2850605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1" y="1524000"/>
            <a:ext cx="8229599" cy="4191000"/>
          </a:xfrm>
        </p:spPr>
        <p:txBody>
          <a:bodyPr>
            <a:normAutofit lnSpcReduction="10000"/>
          </a:bodyPr>
          <a:lstStyle/>
          <a:p>
            <a:pPr marL="457200" indent="-457200">
              <a:spcBef>
                <a:spcPts val="0"/>
              </a:spcBef>
            </a:pPr>
            <a:r>
              <a:rPr lang="en-US" sz="2000" dirty="0">
                <a:latin typeface="Book Antiqua" panose="02040602050305030304" pitchFamily="18" charset="0"/>
                <a:ea typeface="Tahoma" panose="020B0604030504040204" pitchFamily="34" charset="0"/>
                <a:cs typeface="Tahoma" panose="020B0604030504040204" pitchFamily="34" charset="0"/>
              </a:rPr>
              <a:t>A partnership between the </a:t>
            </a:r>
            <a:r>
              <a:rPr lang="en-US" sz="2000" dirty="0" err="1">
                <a:latin typeface="Book Antiqua" panose="02040602050305030304" pitchFamily="18" charset="0"/>
                <a:ea typeface="Tahoma" panose="020B0604030504040204" pitchFamily="34" charset="0"/>
                <a:cs typeface="Tahoma" panose="020B0604030504040204" pitchFamily="34" charset="0"/>
              </a:rPr>
              <a:t>Seacor</a:t>
            </a:r>
            <a:r>
              <a:rPr lang="en-US" sz="2000" dirty="0">
                <a:latin typeface="Book Antiqua" panose="02040602050305030304" pitchFamily="18" charset="0"/>
                <a:ea typeface="Tahoma" panose="020B0604030504040204" pitchFamily="34" charset="0"/>
                <a:cs typeface="Tahoma" panose="020B0604030504040204" pitchFamily="34" charset="0"/>
              </a:rPr>
              <a:t> AMH, Baton Rouge, and New Orleans</a:t>
            </a:r>
          </a:p>
          <a:p>
            <a:pPr marL="457200" indent="-457200">
              <a:spcBef>
                <a:spcPts val="0"/>
              </a:spcBef>
            </a:pPr>
            <a:endParaRPr lang="en-US" sz="2000" dirty="0">
              <a:latin typeface="Book Antiqua" panose="02040602050305030304" pitchFamily="18" charset="0"/>
              <a:ea typeface="Tahoma" panose="020B0604030504040204" pitchFamily="34" charset="0"/>
              <a:cs typeface="Tahoma" panose="020B0604030504040204" pitchFamily="34" charset="0"/>
            </a:endParaRPr>
          </a:p>
          <a:p>
            <a:pPr marL="457200" indent="-457200">
              <a:spcBef>
                <a:spcPts val="0"/>
              </a:spcBef>
            </a:pPr>
            <a:r>
              <a:rPr lang="en-US" sz="2000" dirty="0" err="1">
                <a:latin typeface="Book Antiqua" panose="02040602050305030304" pitchFamily="18" charset="0"/>
                <a:ea typeface="Tahoma" panose="020B0604030504040204" pitchFamily="34" charset="0"/>
                <a:cs typeface="Tahoma" panose="020B0604030504040204" pitchFamily="34" charset="0"/>
              </a:rPr>
              <a:t>Seacor</a:t>
            </a:r>
            <a:r>
              <a:rPr lang="en-US" sz="2000" dirty="0">
                <a:latin typeface="Book Antiqua" panose="02040602050305030304" pitchFamily="18" charset="0"/>
                <a:ea typeface="Tahoma" panose="020B0604030504040204" pitchFamily="34" charset="0"/>
                <a:cs typeface="Tahoma" panose="020B0604030504040204" pitchFamily="34" charset="0"/>
              </a:rPr>
              <a:t> AMH collects empty containers in Memphis, TN and moves them via barge to Baton Rouge, LA.</a:t>
            </a:r>
          </a:p>
          <a:p>
            <a:pPr marL="457200" indent="-457200">
              <a:spcBef>
                <a:spcPts val="0"/>
              </a:spcBef>
            </a:pPr>
            <a:endParaRPr lang="en-US" sz="2000" dirty="0">
              <a:latin typeface="Book Antiqua" panose="02040602050305030304" pitchFamily="18" charset="0"/>
              <a:ea typeface="Tahoma" panose="020B0604030504040204" pitchFamily="34" charset="0"/>
              <a:cs typeface="Tahoma" panose="020B0604030504040204" pitchFamily="34" charset="0"/>
            </a:endParaRPr>
          </a:p>
          <a:p>
            <a:pPr marL="457200" indent="-457200">
              <a:spcBef>
                <a:spcPts val="0"/>
              </a:spcBef>
            </a:pPr>
            <a:r>
              <a:rPr lang="en-US" sz="2000" dirty="0">
                <a:latin typeface="Book Antiqua" panose="02040602050305030304" pitchFamily="18" charset="0"/>
                <a:ea typeface="Tahoma" panose="020B0604030504040204" pitchFamily="34" charset="0"/>
                <a:cs typeface="Tahoma" panose="020B0604030504040204" pitchFamily="34" charset="0"/>
              </a:rPr>
              <a:t>Chemical shippers (Dow, </a:t>
            </a:r>
            <a:r>
              <a:rPr lang="en-US" sz="2000" dirty="0" err="1">
                <a:latin typeface="Book Antiqua" panose="02040602050305030304" pitchFamily="18" charset="0"/>
                <a:ea typeface="Tahoma" panose="020B0604030504040204" pitchFamily="34" charset="0"/>
                <a:cs typeface="Tahoma" panose="020B0604030504040204" pitchFamily="34" charset="0"/>
              </a:rPr>
              <a:t>Shintech</a:t>
            </a:r>
            <a:r>
              <a:rPr lang="en-US" sz="2000" dirty="0">
                <a:latin typeface="Book Antiqua" panose="02040602050305030304" pitchFamily="18" charset="0"/>
                <a:ea typeface="Tahoma" panose="020B0604030504040204" pitchFamily="34" charset="0"/>
                <a:cs typeface="Tahoma" panose="020B0604030504040204" pitchFamily="34" charset="0"/>
              </a:rPr>
              <a:t>, Exxon) fill containers with exports and reload them on the barge</a:t>
            </a:r>
          </a:p>
          <a:p>
            <a:pPr marL="457200" indent="-457200">
              <a:spcBef>
                <a:spcPts val="0"/>
              </a:spcBef>
            </a:pPr>
            <a:endParaRPr lang="en-US" sz="2000" dirty="0">
              <a:latin typeface="Book Antiqua" panose="02040602050305030304" pitchFamily="18" charset="0"/>
              <a:ea typeface="Tahoma" panose="020B0604030504040204" pitchFamily="34" charset="0"/>
              <a:cs typeface="Tahoma" panose="020B0604030504040204" pitchFamily="34" charset="0"/>
            </a:endParaRPr>
          </a:p>
          <a:p>
            <a:pPr marL="457200" indent="-457200">
              <a:spcBef>
                <a:spcPts val="0"/>
              </a:spcBef>
            </a:pPr>
            <a:r>
              <a:rPr lang="en-US" sz="2000" dirty="0">
                <a:latin typeface="Book Antiqua" panose="02040602050305030304" pitchFamily="18" charset="0"/>
                <a:ea typeface="Tahoma" panose="020B0604030504040204" pitchFamily="34" charset="0"/>
                <a:cs typeface="Tahoma" panose="020B0604030504040204" pitchFamily="34" charset="0"/>
              </a:rPr>
              <a:t>The barge is moved to New Orleans, LA for transfer to outbound vessels.</a:t>
            </a:r>
          </a:p>
          <a:p>
            <a:pPr marL="457200" indent="-457200">
              <a:spcBef>
                <a:spcPts val="0"/>
              </a:spcBef>
            </a:pPr>
            <a:endParaRPr lang="en-US" sz="2000" dirty="0">
              <a:latin typeface="Book Antiqua" panose="02040602050305030304" pitchFamily="18" charset="0"/>
              <a:ea typeface="Tahoma" panose="020B0604030504040204" pitchFamily="34" charset="0"/>
              <a:cs typeface="Tahoma" panose="020B0604030504040204" pitchFamily="34" charset="0"/>
            </a:endParaRPr>
          </a:p>
          <a:p>
            <a:pPr marL="457200" indent="-457200">
              <a:spcBef>
                <a:spcPts val="0"/>
              </a:spcBef>
            </a:pPr>
            <a:r>
              <a:rPr lang="en-US" sz="2000" dirty="0">
                <a:latin typeface="Book Antiqua" panose="02040602050305030304" pitchFamily="18" charset="0"/>
                <a:ea typeface="Tahoma" panose="020B0604030504040204" pitchFamily="34" charset="0"/>
                <a:cs typeface="Tahoma" panose="020B0604030504040204" pitchFamily="34" charset="0"/>
              </a:rPr>
              <a:t>Project supported by a </a:t>
            </a:r>
            <a:r>
              <a:rPr lang="en-US" sz="2000">
                <a:latin typeface="Book Antiqua" panose="02040602050305030304" pitchFamily="18" charset="0"/>
                <a:ea typeface="Tahoma" panose="020B0604030504040204" pitchFamily="34" charset="0"/>
                <a:cs typeface="Tahoma" panose="020B0604030504040204" pitchFamily="34" charset="0"/>
              </a:rPr>
              <a:t>$1.76M </a:t>
            </a:r>
            <a:r>
              <a:rPr lang="en-US" sz="2000" dirty="0">
                <a:latin typeface="Book Antiqua" panose="02040602050305030304" pitchFamily="18" charset="0"/>
                <a:ea typeface="Tahoma" panose="020B0604030504040204" pitchFamily="34" charset="0"/>
                <a:cs typeface="Tahoma" panose="020B0604030504040204" pitchFamily="34" charset="0"/>
              </a:rPr>
              <a:t>AMH Grant to procure Material Handling Equipment.</a:t>
            </a:r>
          </a:p>
        </p:txBody>
      </p:sp>
      <p:sp>
        <p:nvSpPr>
          <p:cNvPr id="4" name="Title 1"/>
          <p:cNvSpPr>
            <a:spLocks noGrp="1"/>
          </p:cNvSpPr>
          <p:nvPr>
            <p:ph type="title"/>
          </p:nvPr>
        </p:nvSpPr>
        <p:spPr>
          <a:xfrm>
            <a:off x="1981200" y="0"/>
            <a:ext cx="8229600" cy="1295400"/>
          </a:xfrm>
        </p:spPr>
        <p:txBody>
          <a:bodyPr>
            <a:normAutofit fontScale="90000"/>
          </a:bodyPr>
          <a:lstStyle/>
          <a:p>
            <a:pPr lvl="0"/>
            <a:r>
              <a:rPr lang="en-US" sz="4000" b="1" dirty="0">
                <a:latin typeface="Book Antiqua" panose="02040602050305030304" pitchFamily="18" charset="0"/>
                <a:ea typeface="Tahoma" panose="020B0604030504040204" pitchFamily="34" charset="0"/>
                <a:cs typeface="Times New Roman" panose="02020603050405020304" pitchFamily="18" charset="0"/>
              </a:rPr>
              <a:t>Port of Baton Rouge and Port of New Orleans Container on Barge</a:t>
            </a:r>
            <a:endParaRPr lang="en-US" sz="4000" b="1" dirty="0">
              <a:latin typeface="Book Antiqua" panose="02040602050305030304" pitchFamily="18" charset="0"/>
              <a:cs typeface="Times New Roman" panose="02020603050405020304" pitchFamily="18" charset="0"/>
            </a:endParaRPr>
          </a:p>
        </p:txBody>
      </p:sp>
    </p:spTree>
    <p:extLst>
      <p:ext uri="{BB962C8B-B14F-4D97-AF65-F5344CB8AC3E}">
        <p14:creationId xmlns:p14="http://schemas.microsoft.com/office/powerpoint/2010/main" val="266867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6690" y="-4075"/>
            <a:ext cx="8192022" cy="1137998"/>
          </a:xfrm>
        </p:spPr>
        <p:txBody>
          <a:bodyPr/>
          <a:lstStyle/>
          <a:p>
            <a:pPr algn="ctr"/>
            <a:r>
              <a:rPr lang="en-US" b="1" dirty="0">
                <a:latin typeface="Times New Roman" panose="02020603050405020304" pitchFamily="18" charset="0"/>
                <a:cs typeface="Times New Roman" panose="02020603050405020304" pitchFamily="18" charset="0"/>
              </a:rPr>
              <a:t>Current Program Efforts </a:t>
            </a:r>
          </a:p>
        </p:txBody>
      </p:sp>
      <p:sp>
        <p:nvSpPr>
          <p:cNvPr id="3" name="TextBox 2"/>
          <p:cNvSpPr txBox="1"/>
          <p:nvPr/>
        </p:nvSpPr>
        <p:spPr>
          <a:xfrm>
            <a:off x="2016690" y="1610655"/>
            <a:ext cx="8192022" cy="3600986"/>
          </a:xfrm>
          <a:prstGeom prst="rect">
            <a:avLst/>
          </a:prstGeom>
          <a:noFill/>
        </p:spPr>
        <p:txBody>
          <a:bodyPr wrap="square" rtlCol="0">
            <a:spAutoFit/>
          </a:bodyPr>
          <a:lstStyle/>
          <a:p>
            <a:pPr marL="457200" indent="-457200">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Revised Marine Highway Rule</a:t>
            </a:r>
          </a:p>
          <a:p>
            <a:pPr marL="457200" indent="-457200">
              <a:buFont typeface="Arial" panose="020B0604020202020204" pitchFamily="34" charset="0"/>
              <a:buChar char="•"/>
            </a:pPr>
            <a:endParaRPr lang="en-US" sz="9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30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M-55 Route Development </a:t>
            </a:r>
          </a:p>
          <a:p>
            <a:pPr marL="457200" indent="-457200">
              <a:buFont typeface="Arial" panose="020B0604020202020204" pitchFamily="34" charset="0"/>
              <a:buChar char="•"/>
            </a:pPr>
            <a:endParaRPr lang="en-US" sz="9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30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M-95 NE Route Development</a:t>
            </a:r>
          </a:p>
          <a:p>
            <a:pPr marL="457200" indent="-457200">
              <a:buFont typeface="Arial" panose="020B0604020202020204" pitchFamily="34" charset="0"/>
              <a:buChar char="•"/>
            </a:pPr>
            <a:endParaRPr lang="en-US" sz="30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AMH Grant Administration</a:t>
            </a:r>
          </a:p>
        </p:txBody>
      </p:sp>
    </p:spTree>
    <p:extLst>
      <p:ext uri="{BB962C8B-B14F-4D97-AF65-F5344CB8AC3E}">
        <p14:creationId xmlns:p14="http://schemas.microsoft.com/office/powerpoint/2010/main" val="532882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latin typeface="Book Antiqua" panose="02040602050305030304" pitchFamily="18" charset="0"/>
              </a:rPr>
              <a:t>StrongPorts</a:t>
            </a:r>
            <a:r>
              <a:rPr lang="en-US" dirty="0">
                <a:latin typeface="Book Antiqua" panose="02040602050305030304" pitchFamily="18" charset="0"/>
              </a:rPr>
              <a:t> Program</a:t>
            </a:r>
          </a:p>
        </p:txBody>
      </p:sp>
      <p:sp>
        <p:nvSpPr>
          <p:cNvPr id="3" name="Content Placeholder 2"/>
          <p:cNvSpPr>
            <a:spLocks noGrp="1"/>
          </p:cNvSpPr>
          <p:nvPr>
            <p:ph idx="1"/>
          </p:nvPr>
        </p:nvSpPr>
        <p:spPr>
          <a:xfrm>
            <a:off x="3124200" y="2971800"/>
            <a:ext cx="7315200" cy="3733800"/>
          </a:xfrm>
        </p:spPr>
        <p:txBody>
          <a:bodyPr>
            <a:noAutofit/>
          </a:bodyPr>
          <a:lstStyle/>
          <a:p>
            <a:pPr marL="0" indent="0">
              <a:spcBef>
                <a:spcPts val="0"/>
              </a:spcBef>
              <a:buNone/>
            </a:pPr>
            <a:r>
              <a:rPr lang="en-US" sz="2000" dirty="0">
                <a:solidFill>
                  <a:schemeClr val="accent2">
                    <a:lumMod val="50000"/>
                  </a:schemeClr>
                </a:solidFill>
                <a:latin typeface="Book Antiqua" panose="02040602050305030304" pitchFamily="18" charset="0"/>
                <a:cs typeface="Arial" panose="020B0604020202020204" pitchFamily="34" charset="0"/>
              </a:rPr>
              <a:t>A Collection of Investment Plan Best Practices and Tools, Developed by industry experts under a cooperative agreement between AAPA and the Maritime Administration.</a:t>
            </a:r>
          </a:p>
          <a:p>
            <a:pPr marL="0" indent="0">
              <a:spcBef>
                <a:spcPts val="0"/>
              </a:spcBef>
              <a:buNone/>
            </a:pPr>
            <a:endParaRPr lang="en-US" sz="2000" dirty="0">
              <a:solidFill>
                <a:schemeClr val="accent2">
                  <a:lumMod val="50000"/>
                </a:schemeClr>
              </a:solidFill>
              <a:latin typeface="Book Antiqua" panose="02040602050305030304" pitchFamily="18" charset="0"/>
              <a:cs typeface="Arial" panose="020B0604020202020204" pitchFamily="34" charset="0"/>
            </a:endParaRPr>
          </a:p>
          <a:p>
            <a:pPr marL="0" indent="0">
              <a:spcBef>
                <a:spcPts val="0"/>
              </a:spcBef>
              <a:buNone/>
            </a:pPr>
            <a:endParaRPr lang="en-US" sz="2000" dirty="0">
              <a:solidFill>
                <a:schemeClr val="accent2">
                  <a:lumMod val="50000"/>
                </a:schemeClr>
              </a:solidFill>
              <a:latin typeface="Book Antiqua" panose="02040602050305030304" pitchFamily="18" charset="0"/>
              <a:cs typeface="Arial" panose="020B0604020202020204" pitchFamily="34" charset="0"/>
            </a:endParaRPr>
          </a:p>
          <a:p>
            <a:pPr marL="0" indent="0">
              <a:spcBef>
                <a:spcPts val="0"/>
              </a:spcBef>
              <a:buNone/>
            </a:pPr>
            <a:endParaRPr lang="en-US" sz="2000" dirty="0">
              <a:solidFill>
                <a:schemeClr val="accent2">
                  <a:lumMod val="50000"/>
                </a:schemeClr>
              </a:solidFill>
              <a:latin typeface="Book Antiqua" panose="02040602050305030304" pitchFamily="18" charset="0"/>
              <a:cs typeface="Arial" panose="020B0604020202020204" pitchFamily="34" charset="0"/>
            </a:endParaRPr>
          </a:p>
          <a:p>
            <a:pPr marL="0" indent="0">
              <a:spcBef>
                <a:spcPts val="0"/>
              </a:spcBef>
              <a:buNone/>
            </a:pPr>
            <a:endParaRPr lang="en-US" sz="2000" dirty="0">
              <a:solidFill>
                <a:schemeClr val="accent2">
                  <a:lumMod val="50000"/>
                </a:schemeClr>
              </a:solidFill>
              <a:latin typeface="Book Antiqua" panose="02040602050305030304" pitchFamily="18" charset="0"/>
              <a:cs typeface="Arial" panose="020B0604020202020204" pitchFamily="34" charset="0"/>
            </a:endParaRPr>
          </a:p>
          <a:p>
            <a:pPr marL="0" indent="0">
              <a:spcBef>
                <a:spcPts val="0"/>
              </a:spcBef>
              <a:buNone/>
            </a:pPr>
            <a:endParaRPr lang="en-US" sz="2000" dirty="0">
              <a:solidFill>
                <a:schemeClr val="accent2">
                  <a:lumMod val="50000"/>
                </a:schemeClr>
              </a:solidFill>
              <a:latin typeface="Book Antiqua" panose="02040602050305030304" pitchFamily="18" charset="0"/>
              <a:cs typeface="Arial" panose="020B0604020202020204" pitchFamily="34" charset="0"/>
            </a:endParaRPr>
          </a:p>
          <a:p>
            <a:pPr marL="0" indent="0">
              <a:spcBef>
                <a:spcPts val="0"/>
              </a:spcBef>
              <a:buNone/>
            </a:pPr>
            <a:r>
              <a:rPr lang="en-US" sz="2000" dirty="0">
                <a:solidFill>
                  <a:schemeClr val="accent2">
                    <a:lumMod val="50000"/>
                  </a:schemeClr>
                </a:solidFill>
                <a:latin typeface="Book Antiqua" panose="02040602050305030304" pitchFamily="18" charset="0"/>
                <a:cs typeface="Arial" panose="020B0604020202020204" pitchFamily="34" charset="0"/>
              </a:rPr>
              <a:t>Working with State Departments of Transportation, Metropolitan Planning Organizations, and ports to include</a:t>
            </a:r>
          </a:p>
          <a:p>
            <a:pPr marL="0" indent="0">
              <a:spcBef>
                <a:spcPts val="0"/>
              </a:spcBef>
              <a:buNone/>
            </a:pPr>
            <a:r>
              <a:rPr lang="en-US" sz="2000" dirty="0">
                <a:solidFill>
                  <a:schemeClr val="accent2">
                    <a:lumMod val="50000"/>
                  </a:schemeClr>
                </a:solidFill>
                <a:latin typeface="Book Antiqua" panose="02040602050305030304" pitchFamily="18" charset="0"/>
                <a:cs typeface="Arial" panose="020B0604020202020204" pitchFamily="34" charset="0"/>
              </a:rPr>
              <a:t>                        water transportation in State freight and </a:t>
            </a:r>
          </a:p>
          <a:p>
            <a:pPr marL="0" indent="0">
              <a:spcBef>
                <a:spcPts val="0"/>
              </a:spcBef>
              <a:buNone/>
            </a:pPr>
            <a:r>
              <a:rPr lang="en-US" sz="2000" dirty="0">
                <a:solidFill>
                  <a:schemeClr val="accent2">
                    <a:lumMod val="50000"/>
                  </a:schemeClr>
                </a:solidFill>
                <a:latin typeface="Book Antiqua" panose="02040602050305030304" pitchFamily="18" charset="0"/>
                <a:cs typeface="Arial" panose="020B0604020202020204" pitchFamily="34" charset="0"/>
              </a:rPr>
              <a:t>                                                   passenger transportation plan.</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752600" y="3657601"/>
            <a:ext cx="6030762" cy="176367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OTHQEWFS101\VDI_User_Profiles\stephen.shafer\Desktop\Picture1.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32373" y="978574"/>
            <a:ext cx="9149340" cy="1993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470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pPr>
            <a:r>
              <a:rPr lang="en-US" dirty="0">
                <a:latin typeface="Book Antiqua" panose="02040602050305030304" pitchFamily="18" charset="0"/>
              </a:rPr>
              <a:t>Build America Bureau </a:t>
            </a:r>
          </a:p>
        </p:txBody>
      </p:sp>
      <p:pic>
        <p:nvPicPr>
          <p:cNvPr id="5" name="Picture 63" descr="H:\Talking Points, Memos &amp; Presentations\IVLP Visit of Japanese Fellow Jan 5, 2017\Template files for presentation\BATIC_Logo_Burea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571638"/>
            <a:ext cx="3200400" cy="1531815"/>
          </a:xfrm>
          <a:prstGeom prst="rect">
            <a:avLst/>
          </a:prstGeom>
          <a:solidFill>
            <a:srgbClr val="95B3D7"/>
          </a:solidFill>
        </p:spPr>
      </p:pic>
      <p:sp>
        <p:nvSpPr>
          <p:cNvPr id="6" name="TextBox 5"/>
          <p:cNvSpPr txBox="1"/>
          <p:nvPr/>
        </p:nvSpPr>
        <p:spPr>
          <a:xfrm>
            <a:off x="5791200" y="6169807"/>
            <a:ext cx="4419600" cy="369332"/>
          </a:xfrm>
          <a:prstGeom prst="rect">
            <a:avLst/>
          </a:prstGeom>
          <a:noFill/>
        </p:spPr>
        <p:txBody>
          <a:bodyPr wrap="square" rtlCol="0">
            <a:spAutoFit/>
          </a:bodyPr>
          <a:lstStyle/>
          <a:p>
            <a:r>
              <a:rPr lang="en-US" b="1" dirty="0">
                <a:solidFill>
                  <a:srgbClr val="0C0288"/>
                </a:solidFill>
              </a:rPr>
              <a:t>www.transportation.gov/buildamerica</a:t>
            </a:r>
          </a:p>
        </p:txBody>
      </p:sp>
      <p:sp>
        <p:nvSpPr>
          <p:cNvPr id="7" name="TextBox 6"/>
          <p:cNvSpPr txBox="1"/>
          <p:nvPr/>
        </p:nvSpPr>
        <p:spPr>
          <a:xfrm>
            <a:off x="2438400" y="1295400"/>
            <a:ext cx="7315200" cy="3231654"/>
          </a:xfrm>
          <a:prstGeom prst="rect">
            <a:avLst/>
          </a:prstGeom>
          <a:noFill/>
        </p:spPr>
        <p:txBody>
          <a:bodyPr wrap="square" rtlCol="0">
            <a:spAutoFit/>
          </a:bodyPr>
          <a:lstStyle/>
          <a:p>
            <a:r>
              <a:rPr lang="en-US" sz="2800" b="1" dirty="0">
                <a:latin typeface="Book Antiqua" panose="02040602050305030304" pitchFamily="18" charset="0"/>
              </a:rPr>
              <a:t>Streamlines access to administered credit and grant programs: </a:t>
            </a:r>
          </a:p>
          <a:p>
            <a:pPr marL="742950" lvl="1" indent="-285750">
              <a:buSzPct val="85000"/>
              <a:buFont typeface="Arial" panose="020B0604020202020204" pitchFamily="34" charset="0"/>
              <a:buChar char="•"/>
            </a:pPr>
            <a:r>
              <a:rPr lang="en-US" sz="2400" dirty="0">
                <a:latin typeface="Book Antiqua" panose="02040602050305030304" pitchFamily="18" charset="0"/>
              </a:rPr>
              <a:t>TIFIA</a:t>
            </a:r>
          </a:p>
          <a:p>
            <a:pPr marL="742950" lvl="1" indent="-285750">
              <a:buSzPct val="85000"/>
              <a:buFont typeface="Arial" panose="020B0604020202020204" pitchFamily="34" charset="0"/>
              <a:buChar char="•"/>
            </a:pPr>
            <a:r>
              <a:rPr lang="en-US" sz="2400" dirty="0">
                <a:latin typeface="Book Antiqua" panose="02040602050305030304" pitchFamily="18" charset="0"/>
              </a:rPr>
              <a:t>RRIF</a:t>
            </a:r>
          </a:p>
          <a:p>
            <a:pPr marL="742950" lvl="1" indent="-285750">
              <a:buSzPct val="85000"/>
              <a:buFont typeface="Arial" panose="020B0604020202020204" pitchFamily="34" charset="0"/>
              <a:buChar char="•"/>
            </a:pPr>
            <a:r>
              <a:rPr lang="en-US" sz="2400" dirty="0">
                <a:latin typeface="Book Antiqua" panose="02040602050305030304" pitchFamily="18" charset="0"/>
              </a:rPr>
              <a:t>FASTLANE</a:t>
            </a:r>
          </a:p>
          <a:p>
            <a:endParaRPr lang="en-US" sz="1000" b="1" dirty="0">
              <a:latin typeface="Book Antiqua" panose="02040602050305030304" pitchFamily="18" charset="0"/>
            </a:endParaRPr>
          </a:p>
          <a:p>
            <a:r>
              <a:rPr lang="en-US" sz="2800" b="1" dirty="0">
                <a:latin typeface="Book Antiqua" panose="02040602050305030304" pitchFamily="18" charset="0"/>
              </a:rPr>
              <a:t>Encourages innovative best practices</a:t>
            </a:r>
          </a:p>
          <a:p>
            <a:endParaRPr lang="en-US" sz="1000" b="1" dirty="0">
              <a:latin typeface="Book Antiqua" panose="02040602050305030304" pitchFamily="18" charset="0"/>
            </a:endParaRPr>
          </a:p>
          <a:p>
            <a:r>
              <a:rPr lang="en-US" sz="2800" b="1" dirty="0">
                <a:latin typeface="Book Antiqua" panose="02040602050305030304" pitchFamily="18" charset="0"/>
              </a:rPr>
              <a:t>Provides technical assistance</a:t>
            </a:r>
            <a:endParaRPr lang="en-US" sz="1400" b="1" dirty="0">
              <a:latin typeface="Book Antiqua" panose="02040602050305030304" pitchFamily="18" charset="0"/>
            </a:endParaRPr>
          </a:p>
        </p:txBody>
      </p:sp>
    </p:spTree>
    <p:extLst>
      <p:ext uri="{BB962C8B-B14F-4D97-AF65-F5344CB8AC3E}">
        <p14:creationId xmlns:p14="http://schemas.microsoft.com/office/powerpoint/2010/main" val="3201743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tabLst/>
            </a:pPr>
            <a:r>
              <a:rPr lang="en-US" dirty="0"/>
              <a:t>Fixing America’s Surface Transportation (FAST) Act </a:t>
            </a:r>
          </a:p>
        </p:txBody>
      </p:sp>
      <p:sp>
        <p:nvSpPr>
          <p:cNvPr id="6" name="TextBox 5"/>
          <p:cNvSpPr txBox="1"/>
          <p:nvPr/>
        </p:nvSpPr>
        <p:spPr>
          <a:xfrm>
            <a:off x="1981200" y="1246526"/>
            <a:ext cx="8527774" cy="4955203"/>
          </a:xfrm>
          <a:prstGeom prst="rect">
            <a:avLst/>
          </a:prstGeom>
          <a:noFill/>
        </p:spPr>
        <p:txBody>
          <a:bodyPr wrap="square" rtlCol="0">
            <a:spAutoFit/>
          </a:bodyPr>
          <a:lstStyle/>
          <a:p>
            <a:r>
              <a:rPr lang="en-US" sz="2400" b="1" dirty="0">
                <a:latin typeface="Book Antiqua" panose="02040602050305030304" pitchFamily="18" charset="0"/>
              </a:rPr>
              <a:t>Signed into law December 4, 2015</a:t>
            </a:r>
          </a:p>
          <a:p>
            <a:endParaRPr lang="en-US" sz="1400" b="1" dirty="0">
              <a:latin typeface="Book Antiqua" panose="02040602050305030304" pitchFamily="18" charset="0"/>
            </a:endParaRPr>
          </a:p>
          <a:p>
            <a:r>
              <a:rPr lang="en-US" sz="2400" b="1" dirty="0">
                <a:latin typeface="Book Antiqua" panose="02040602050305030304" pitchFamily="18" charset="0"/>
              </a:rPr>
              <a:t>$305 Billion for 5 years</a:t>
            </a:r>
          </a:p>
          <a:p>
            <a:endParaRPr lang="en-US" sz="1400" b="1" dirty="0">
              <a:latin typeface="Book Antiqua" panose="02040602050305030304" pitchFamily="18" charset="0"/>
            </a:endParaRPr>
          </a:p>
          <a:p>
            <a:r>
              <a:rPr lang="en-US" sz="2400" b="1" dirty="0">
                <a:latin typeface="Book Antiqua" panose="02040602050305030304" pitchFamily="18" charset="0"/>
                <a:ea typeface="Segoe UI" panose="020B0502040204020203" pitchFamily="34" charset="0"/>
                <a:cs typeface="Segoe UI" panose="020B0502040204020203" pitchFamily="34" charset="0"/>
              </a:rPr>
              <a:t>Includes establishment of a national freight program that supports goods movement and the US economy</a:t>
            </a:r>
          </a:p>
          <a:p>
            <a:pPr marL="800100" lvl="1" indent="-342900">
              <a:buFont typeface="Arial" panose="020B0604020202020204" pitchFamily="34" charset="0"/>
              <a:buChar char="•"/>
            </a:pPr>
            <a:r>
              <a:rPr lang="en-US" sz="2400" b="1" dirty="0">
                <a:latin typeface="Book Antiqua" panose="02040602050305030304" pitchFamily="18" charset="0"/>
                <a:ea typeface="Segoe UI" panose="020B0502040204020203" pitchFamily="34" charset="0"/>
                <a:cs typeface="Segoe UI" panose="020B0502040204020203" pitchFamily="34" charset="0"/>
              </a:rPr>
              <a:t>FASTLANE – USDOT Managed</a:t>
            </a:r>
          </a:p>
          <a:p>
            <a:pPr marL="800100" lvl="1" indent="-342900">
              <a:buFont typeface="Arial" panose="020B0604020202020204" pitchFamily="34" charset="0"/>
              <a:buChar char="•"/>
            </a:pPr>
            <a:endParaRPr lang="en-US" sz="2400" b="1" dirty="0">
              <a:latin typeface="Book Antiqua" panose="02040602050305030304" pitchFamily="18" charset="0"/>
              <a:ea typeface="Segoe UI" panose="020B0502040204020203" pitchFamily="34" charset="0"/>
              <a:cs typeface="Segoe UI" panose="020B0502040204020203" pitchFamily="34" charset="0"/>
            </a:endParaRPr>
          </a:p>
          <a:p>
            <a:pPr marL="800100" lvl="1" indent="-342900">
              <a:buFont typeface="Arial" panose="020B0604020202020204" pitchFamily="34" charset="0"/>
              <a:buChar char="•"/>
            </a:pPr>
            <a:r>
              <a:rPr lang="en-US" sz="2400" b="1" dirty="0">
                <a:latin typeface="Book Antiqua" panose="02040602050305030304" pitchFamily="18" charset="0"/>
                <a:ea typeface="Segoe UI" panose="020B0502040204020203" pitchFamily="34" charset="0"/>
                <a:cs typeface="Segoe UI" panose="020B0502040204020203" pitchFamily="34" charset="0"/>
              </a:rPr>
              <a:t>National Highway Freight Program (NHFP) – State Managed formula program</a:t>
            </a:r>
          </a:p>
          <a:p>
            <a:pPr marL="800100" lvl="1" indent="-342900">
              <a:buFont typeface="Arial" panose="020B0604020202020204" pitchFamily="34" charset="0"/>
              <a:buChar char="•"/>
            </a:pPr>
            <a:endParaRPr lang="en-US" sz="2400" b="1" dirty="0">
              <a:latin typeface="Book Antiqua" panose="02040602050305030304" pitchFamily="18" charset="0"/>
              <a:ea typeface="Segoe UI" panose="020B0502040204020203" pitchFamily="34" charset="0"/>
              <a:cs typeface="Segoe UI" panose="020B0502040204020203" pitchFamily="34" charset="0"/>
            </a:endParaRPr>
          </a:p>
          <a:p>
            <a:pPr marL="800100" lvl="1" indent="-342900">
              <a:buFont typeface="Arial" panose="020B0604020202020204" pitchFamily="34" charset="0"/>
              <a:buChar char="•"/>
            </a:pPr>
            <a:r>
              <a:rPr lang="en-US" sz="2400" b="1" dirty="0">
                <a:latin typeface="Book Antiqua" panose="02040602050305030304" pitchFamily="18" charset="0"/>
                <a:ea typeface="Segoe UI" panose="020B0502040204020203" pitchFamily="34" charset="0"/>
                <a:cs typeface="Segoe UI" panose="020B0502040204020203" pitchFamily="34" charset="0"/>
              </a:rPr>
              <a:t>TIGER - $500M, Application deadline – October 16</a:t>
            </a:r>
          </a:p>
          <a:p>
            <a:pPr marL="800100" lvl="1" indent="-342900">
              <a:buFont typeface="Arial" panose="020B0604020202020204" pitchFamily="34" charset="0"/>
              <a:buChar char="•"/>
            </a:pPr>
            <a:endParaRPr lang="en-US" sz="2400" b="1" dirty="0">
              <a:latin typeface="Book Antiqua" panose="02040602050305030304" pitchFamily="18" charset="0"/>
              <a:ea typeface="Segoe UI" panose="020B0502040204020203" pitchFamily="34" charset="0"/>
              <a:cs typeface="Segoe UI" panose="020B0502040204020203" pitchFamily="34" charset="0"/>
            </a:endParaRPr>
          </a:p>
          <a:p>
            <a:pPr marL="800100" lvl="1" indent="-342900">
              <a:buFont typeface="Arial" panose="020B0604020202020204" pitchFamily="34" charset="0"/>
              <a:buChar char="•"/>
            </a:pPr>
            <a:r>
              <a:rPr lang="en-US" sz="2400" b="1" dirty="0">
                <a:latin typeface="Book Antiqua" panose="02040602050305030304" pitchFamily="18" charset="0"/>
                <a:ea typeface="Segoe UI" panose="020B0502040204020203" pitchFamily="34" charset="0"/>
                <a:cs typeface="Segoe UI" panose="020B0502040204020203" pitchFamily="34" charset="0"/>
              </a:rPr>
              <a:t>INFRA – $1.56B, Application deadline – November 2</a:t>
            </a:r>
            <a:endParaRPr lang="en-US" sz="1400" b="1" dirty="0">
              <a:latin typeface="Book Antiqua" panose="02040602050305030304" pitchFamily="18" charset="0"/>
            </a:endParaRPr>
          </a:p>
        </p:txBody>
      </p:sp>
    </p:spTree>
    <p:extLst>
      <p:ext uri="{BB962C8B-B14F-4D97-AF65-F5344CB8AC3E}">
        <p14:creationId xmlns:p14="http://schemas.microsoft.com/office/powerpoint/2010/main" val="4058083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38400" y="76201"/>
            <a:ext cx="7315200" cy="1200329"/>
          </a:xfrm>
          <a:prstGeom prst="rect">
            <a:avLst/>
          </a:prstGeom>
          <a:noFill/>
        </p:spPr>
        <p:txBody>
          <a:bodyPr wrap="square" rtlCol="0">
            <a:spAutoFit/>
          </a:bodyPr>
          <a:lstStyle/>
          <a:p>
            <a:pPr algn="ctr"/>
            <a:r>
              <a:rPr lang="en-US" sz="7200" b="1" dirty="0">
                <a:latin typeface="Palace Script MT" panose="030303020206070C0B05" pitchFamily="66" charset="0"/>
                <a:cs typeface="Times New Roman" panose="02020603050405020304" pitchFamily="18" charset="0"/>
              </a:rPr>
              <a:t>Thank you!</a:t>
            </a:r>
          </a:p>
        </p:txBody>
      </p:sp>
      <p:sp>
        <p:nvSpPr>
          <p:cNvPr id="2" name="Rectangle 1"/>
          <p:cNvSpPr/>
          <p:nvPr/>
        </p:nvSpPr>
        <p:spPr>
          <a:xfrm>
            <a:off x="1752600" y="1384280"/>
            <a:ext cx="8686800" cy="3416320"/>
          </a:xfrm>
          <a:prstGeom prst="rect">
            <a:avLst/>
          </a:prstGeom>
        </p:spPr>
        <p:txBody>
          <a:bodyPr wrap="square">
            <a:spAutoFit/>
          </a:bodyPr>
          <a:lstStyle/>
          <a:p>
            <a:pPr algn="ctr"/>
            <a:r>
              <a:rPr lang="en-US" sz="2400">
                <a:solidFill>
                  <a:srgbClr val="0C0288"/>
                </a:solidFill>
                <a:latin typeface="Book Antiqua" panose="02040602050305030304" pitchFamily="18" charset="0"/>
              </a:rPr>
              <a:t>Director - Scott.Davies@dot.gov</a:t>
            </a:r>
            <a:endParaRPr lang="en-US" sz="2400" dirty="0">
              <a:solidFill>
                <a:srgbClr val="0C0288"/>
              </a:solidFill>
              <a:latin typeface="Book Antiqua" panose="02040602050305030304" pitchFamily="18" charset="0"/>
            </a:endParaRPr>
          </a:p>
          <a:p>
            <a:endParaRPr lang="en-US" sz="2400" dirty="0">
              <a:solidFill>
                <a:srgbClr val="0C0288"/>
              </a:solidFill>
              <a:latin typeface="Book Antiqua" panose="02040602050305030304" pitchFamily="18" charset="0"/>
            </a:endParaRPr>
          </a:p>
          <a:p>
            <a:endParaRPr lang="en-US" sz="2400" dirty="0">
              <a:solidFill>
                <a:srgbClr val="0C0288"/>
              </a:solidFill>
              <a:latin typeface="Book Antiqua" panose="02040602050305030304" pitchFamily="18" charset="0"/>
            </a:endParaRPr>
          </a:p>
          <a:p>
            <a:r>
              <a:rPr lang="en-US" sz="2400" dirty="0">
                <a:solidFill>
                  <a:srgbClr val="0C0288"/>
                </a:solidFill>
                <a:latin typeface="Book Antiqua" panose="02040602050305030304" pitchFamily="18" charset="0"/>
              </a:rPr>
              <a:t>Port Finance:				Kirk.Claussen@dot.gov</a:t>
            </a:r>
          </a:p>
          <a:p>
            <a:endParaRPr lang="en-US" sz="2400" dirty="0">
              <a:solidFill>
                <a:srgbClr val="0C0288"/>
              </a:solidFill>
              <a:latin typeface="Book Antiqua" panose="02040602050305030304" pitchFamily="18" charset="0"/>
            </a:endParaRPr>
          </a:p>
          <a:p>
            <a:r>
              <a:rPr lang="en-US" sz="2400" dirty="0">
                <a:solidFill>
                  <a:srgbClr val="0C0288"/>
                </a:solidFill>
                <a:latin typeface="Book Antiqua" panose="02040602050305030304" pitchFamily="18" charset="0"/>
              </a:rPr>
              <a:t>Port Planning:			Travis.Black@dot.gov</a:t>
            </a:r>
          </a:p>
          <a:p>
            <a:endParaRPr lang="en-US" sz="2400" dirty="0">
              <a:solidFill>
                <a:srgbClr val="0C0288"/>
              </a:solidFill>
              <a:latin typeface="Book Antiqua" panose="02040602050305030304" pitchFamily="18" charset="0"/>
            </a:endParaRPr>
          </a:p>
          <a:p>
            <a:r>
              <a:rPr lang="en-US" sz="2400" dirty="0">
                <a:solidFill>
                  <a:srgbClr val="0C0288"/>
                </a:solidFill>
                <a:latin typeface="Book Antiqua" panose="02040602050305030304" pitchFamily="18" charset="0"/>
              </a:rPr>
              <a:t>Marine Highways:</a:t>
            </a:r>
            <a:r>
              <a:rPr lang="en-US" sz="2400" b="1" dirty="0">
                <a:solidFill>
                  <a:srgbClr val="0C0288"/>
                </a:solidFill>
                <a:latin typeface="Book Antiqua" panose="02040602050305030304" pitchFamily="18" charset="0"/>
              </a:rPr>
              <a:t>			</a:t>
            </a:r>
            <a:r>
              <a:rPr lang="en-US" sz="2400" dirty="0">
                <a:solidFill>
                  <a:srgbClr val="0C0288"/>
                </a:solidFill>
                <a:latin typeface="Book Antiqua" panose="02040602050305030304" pitchFamily="18" charset="0"/>
              </a:rPr>
              <a:t>Timothy.Pickering@dot.gov</a:t>
            </a:r>
          </a:p>
          <a:p>
            <a:r>
              <a:rPr lang="en-US" sz="2400" dirty="0">
                <a:solidFill>
                  <a:srgbClr val="0C0288"/>
                </a:solidFill>
                <a:latin typeface="Book Antiqua" panose="02040602050305030304" pitchFamily="18" charset="0"/>
              </a:rPr>
              <a:t>					</a:t>
            </a:r>
          </a:p>
        </p:txBody>
      </p:sp>
      <p:cxnSp>
        <p:nvCxnSpPr>
          <p:cNvPr id="4" name="Straight Connector 3"/>
          <p:cNvCxnSpPr/>
          <p:nvPr/>
        </p:nvCxnSpPr>
        <p:spPr>
          <a:xfrm>
            <a:off x="2438400" y="2362200"/>
            <a:ext cx="7315200" cy="0"/>
          </a:xfrm>
          <a:prstGeom prst="line">
            <a:avLst/>
          </a:prstGeom>
          <a:ln w="317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9251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3255"/>
            <a:ext cx="8229600" cy="1143000"/>
          </a:xfrm>
        </p:spPr>
        <p:txBody>
          <a:bodyPr>
            <a:normAutofit/>
          </a:bodyPr>
          <a:lstStyle/>
          <a:p>
            <a:r>
              <a:rPr lang="en-US" sz="4000" b="1" dirty="0">
                <a:latin typeface="Book Antiqua" panose="02040602050305030304" pitchFamily="18" charset="0"/>
                <a:cs typeface="Times New Roman" panose="02020603050405020304" pitchFamily="18" charset="0"/>
              </a:rPr>
              <a:t>America’s Marine Highway</a:t>
            </a:r>
          </a:p>
        </p:txBody>
      </p:sp>
      <p:sp>
        <p:nvSpPr>
          <p:cNvPr id="4" name="Rectangle 3"/>
          <p:cNvSpPr/>
          <p:nvPr/>
        </p:nvSpPr>
        <p:spPr>
          <a:xfrm>
            <a:off x="2438400" y="1619339"/>
            <a:ext cx="7315200" cy="4047262"/>
          </a:xfrm>
          <a:prstGeom prst="rect">
            <a:avLst/>
          </a:prstGeom>
        </p:spPr>
        <p:txBody>
          <a:bodyPr wrap="square">
            <a:spAutoFit/>
          </a:bodyPr>
          <a:lstStyle/>
          <a:p>
            <a:pPr algn="ctr"/>
            <a:r>
              <a:rPr lang="en-US" sz="4000" b="1" dirty="0">
                <a:latin typeface="Book Antiqua" panose="02040602050305030304" pitchFamily="18" charset="0"/>
                <a:cs typeface="Times New Roman" panose="02020603050405020304" pitchFamily="18" charset="0"/>
              </a:rPr>
              <a:t>Mission</a:t>
            </a:r>
            <a:endParaRPr lang="en-US" sz="3600" b="1" dirty="0">
              <a:latin typeface="Book Antiqua" panose="02040602050305030304" pitchFamily="18" charset="0"/>
              <a:cs typeface="Times New Roman" panose="02020603050405020304" pitchFamily="18" charset="0"/>
            </a:endParaRPr>
          </a:p>
          <a:p>
            <a:pPr algn="ctr"/>
            <a:endParaRPr lang="en-US" sz="700" b="1" dirty="0">
              <a:latin typeface="Book Antiqua" panose="02040602050305030304" pitchFamily="18" charset="0"/>
              <a:cs typeface="Times New Roman" panose="02020603050405020304" pitchFamily="18" charset="0"/>
            </a:endParaRPr>
          </a:p>
          <a:p>
            <a:pPr marL="0" lvl="2" algn="ctr"/>
            <a:r>
              <a:rPr lang="en-US" sz="2400" dirty="0">
                <a:latin typeface="Book Antiqua" panose="02040602050305030304" pitchFamily="18" charset="0"/>
                <a:cs typeface="Times New Roman" panose="02020603050405020304" pitchFamily="18" charset="0"/>
              </a:rPr>
              <a:t>To lead the development and expansion of Marine Highway services and to facilitate their integration into the U.S. surface transportation system.</a:t>
            </a:r>
          </a:p>
          <a:p>
            <a:pPr algn="ctr"/>
            <a:endParaRPr lang="en-US" sz="900" dirty="0">
              <a:latin typeface="Book Antiqua" panose="02040602050305030304" pitchFamily="18" charset="0"/>
            </a:endParaRPr>
          </a:p>
          <a:p>
            <a:pPr algn="ctr"/>
            <a:endParaRPr lang="en-US" sz="1000" b="1" dirty="0">
              <a:latin typeface="Book Antiqua" panose="02040602050305030304" pitchFamily="18" charset="0"/>
              <a:cs typeface="Times New Roman" panose="02020603050405020304" pitchFamily="18" charset="0"/>
            </a:endParaRPr>
          </a:p>
          <a:p>
            <a:pPr algn="ctr"/>
            <a:r>
              <a:rPr lang="en-US" sz="4000" b="1" dirty="0">
                <a:latin typeface="Book Antiqua" panose="02040602050305030304" pitchFamily="18" charset="0"/>
                <a:cs typeface="Times New Roman" panose="02020603050405020304" pitchFamily="18" charset="0"/>
              </a:rPr>
              <a:t>Vision</a:t>
            </a:r>
          </a:p>
          <a:p>
            <a:pPr algn="ctr"/>
            <a:endParaRPr lang="en-US" sz="700" b="1" dirty="0">
              <a:latin typeface="Book Antiqua" panose="02040602050305030304" pitchFamily="18" charset="0"/>
              <a:cs typeface="Times New Roman" panose="02020603050405020304" pitchFamily="18" charset="0"/>
            </a:endParaRPr>
          </a:p>
          <a:p>
            <a:pPr algn="ctr"/>
            <a:r>
              <a:rPr lang="en-US" sz="2400" dirty="0">
                <a:latin typeface="Book Antiqua" panose="02040602050305030304" pitchFamily="18" charset="0"/>
                <a:cs typeface="Times New Roman" panose="02020603050405020304" pitchFamily="18" charset="0"/>
              </a:rPr>
              <a:t>The full integration of reliable, regularly scheduled, competitive, and sustainable Marine Highway services as a routine choice for shippers.</a:t>
            </a:r>
          </a:p>
        </p:txBody>
      </p:sp>
    </p:spTree>
    <p:extLst>
      <p:ext uri="{BB962C8B-B14F-4D97-AF65-F5344CB8AC3E}">
        <p14:creationId xmlns:p14="http://schemas.microsoft.com/office/powerpoint/2010/main" val="3386933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4291" y="0"/>
            <a:ext cx="8238835" cy="1136073"/>
          </a:xfrm>
        </p:spPr>
        <p:txBody>
          <a:bodyPr>
            <a:normAutofit/>
          </a:bodyPr>
          <a:lstStyle/>
          <a:p>
            <a:pPr algn="ctr"/>
            <a:r>
              <a:rPr lang="en-US" b="1" dirty="0">
                <a:latin typeface="Times New Roman" panose="02020603050405020304" pitchFamily="18" charset="0"/>
                <a:cs typeface="Times New Roman" panose="02020603050405020304" pitchFamily="18" charset="0"/>
              </a:rPr>
              <a:t>Legislative Authority </a:t>
            </a:r>
          </a:p>
        </p:txBody>
      </p:sp>
      <p:sp>
        <p:nvSpPr>
          <p:cNvPr id="3" name="Content Placeholder 2"/>
          <p:cNvSpPr>
            <a:spLocks noGrp="1"/>
          </p:cNvSpPr>
          <p:nvPr>
            <p:ph idx="1"/>
          </p:nvPr>
        </p:nvSpPr>
        <p:spPr>
          <a:xfrm>
            <a:off x="2004291" y="1252729"/>
            <a:ext cx="8238836" cy="4983164"/>
          </a:xfrm>
        </p:spPr>
        <p:txBody>
          <a:bodyPr>
            <a:normAutofit/>
          </a:bodyPr>
          <a:lstStyle/>
          <a:p>
            <a:r>
              <a:rPr lang="en-US" sz="3000" dirty="0">
                <a:latin typeface="Times New Roman" panose="02020603050405020304" pitchFamily="18" charset="0"/>
                <a:cs typeface="Times New Roman" panose="02020603050405020304" pitchFamily="18" charset="0"/>
              </a:rPr>
              <a:t>46 U.S.C §55601</a:t>
            </a:r>
          </a:p>
          <a:p>
            <a:endParaRPr lang="en-US" sz="12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Amended by Coast Guard and Maritime Transportation Act of 2012</a:t>
            </a:r>
          </a:p>
          <a:p>
            <a:pPr lvl="1"/>
            <a:r>
              <a:rPr lang="en-US" sz="2600" dirty="0">
                <a:latin typeface="Times New Roman" panose="02020603050405020304" pitchFamily="18" charset="0"/>
                <a:cs typeface="Times New Roman" panose="02020603050405020304" pitchFamily="18" charset="0"/>
              </a:rPr>
              <a:t>Added non-contiguous U.S. ports </a:t>
            </a:r>
          </a:p>
          <a:p>
            <a:pPr marL="0" indent="0">
              <a:buNone/>
            </a:pPr>
            <a:endParaRPr lang="en-US" sz="12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Amended by National Defense Authorization Act of 2016 </a:t>
            </a:r>
          </a:p>
          <a:p>
            <a:pPr lvl="1"/>
            <a:r>
              <a:rPr lang="en-US" sz="2600" dirty="0">
                <a:latin typeface="Times New Roman" panose="02020603050405020304" pitchFamily="18" charset="0"/>
                <a:cs typeface="Times New Roman" panose="02020603050405020304" pitchFamily="18" charset="0"/>
              </a:rPr>
              <a:t>Added unitized and palletized freight as well as cargo carried on passenger ferries</a:t>
            </a:r>
          </a:p>
        </p:txBody>
      </p:sp>
      <p:sp>
        <p:nvSpPr>
          <p:cNvPr id="4" name="Slide Number Placeholder 3"/>
          <p:cNvSpPr>
            <a:spLocks noGrp="1"/>
          </p:cNvSpPr>
          <p:nvPr>
            <p:ph type="sldNum" sz="quarter" idx="12"/>
          </p:nvPr>
        </p:nvSpPr>
        <p:spPr>
          <a:xfrm>
            <a:off x="1828800" y="6492876"/>
            <a:ext cx="2133600" cy="365125"/>
          </a:xfrm>
        </p:spPr>
        <p:txBody>
          <a:bodyPr/>
          <a:lstStyle/>
          <a:p>
            <a:fld id="{6C0F7425-74C0-441C-BC08-4ABE6E3D87E8}" type="slidenum">
              <a:rPr lang="en-US" smtClean="0">
                <a:latin typeface="Times New Roman" panose="02020603050405020304" pitchFamily="18" charset="0"/>
                <a:cs typeface="Times New Roman" panose="02020603050405020304" pitchFamily="18" charset="0"/>
              </a:rPr>
              <a:t>3</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2060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3253"/>
            <a:ext cx="8229600" cy="1143000"/>
          </a:xfrm>
        </p:spPr>
        <p:txBody>
          <a:bodyPr>
            <a:normAutofit/>
          </a:bodyPr>
          <a:lstStyle/>
          <a:p>
            <a:r>
              <a:rPr lang="en-US" sz="4000" b="1" dirty="0">
                <a:latin typeface="Book Antiqua" panose="02040602050305030304" pitchFamily="18" charset="0"/>
                <a:cs typeface="Times New Roman" panose="02020603050405020304" pitchFamily="18" charset="0"/>
              </a:rPr>
              <a:t>America’s Marine Highway</a:t>
            </a:r>
          </a:p>
        </p:txBody>
      </p:sp>
      <p:sp>
        <p:nvSpPr>
          <p:cNvPr id="4" name="Rectangle 3"/>
          <p:cNvSpPr/>
          <p:nvPr/>
        </p:nvSpPr>
        <p:spPr>
          <a:xfrm>
            <a:off x="2438400" y="1447800"/>
            <a:ext cx="7315200" cy="4616648"/>
          </a:xfrm>
          <a:prstGeom prst="rect">
            <a:avLst/>
          </a:prstGeom>
        </p:spPr>
        <p:txBody>
          <a:bodyPr wrap="square">
            <a:spAutoFit/>
          </a:bodyPr>
          <a:lstStyle/>
          <a:p>
            <a:pPr algn="ctr"/>
            <a:r>
              <a:rPr lang="en-US" sz="4000" b="1" i="1" dirty="0">
                <a:latin typeface="Book Antiqua" panose="02040602050305030304" pitchFamily="18" charset="0"/>
                <a:cs typeface="Times New Roman" panose="02020603050405020304" pitchFamily="18" charset="0"/>
              </a:rPr>
              <a:t>Old</a:t>
            </a:r>
            <a:r>
              <a:rPr lang="en-US" sz="4000" b="1" dirty="0">
                <a:latin typeface="Book Antiqua" panose="02040602050305030304" pitchFamily="18" charset="0"/>
                <a:cs typeface="Times New Roman" panose="02020603050405020304" pitchFamily="18" charset="0"/>
              </a:rPr>
              <a:t> Vision</a:t>
            </a:r>
          </a:p>
          <a:p>
            <a:pPr algn="ctr"/>
            <a:endParaRPr lang="en-US" sz="2000" b="1" dirty="0">
              <a:latin typeface="Book Antiqua" panose="02040602050305030304" pitchFamily="18" charset="0"/>
              <a:cs typeface="Times New Roman" panose="02020603050405020304" pitchFamily="18" charset="0"/>
            </a:endParaRPr>
          </a:p>
          <a:p>
            <a:pPr indent="457200">
              <a:buFont typeface="Arial" panose="020B0604020202020204" pitchFamily="34" charset="0"/>
              <a:buChar char="•"/>
            </a:pPr>
            <a:r>
              <a:rPr lang="en-US" sz="2800" dirty="0">
                <a:latin typeface="Book Antiqua" panose="02040602050305030304" pitchFamily="18" charset="0"/>
                <a:cs typeface="Times New Roman" panose="02020603050405020304" pitchFamily="18" charset="0"/>
              </a:rPr>
              <a:t>Coastal Routes &gt;500 miles</a:t>
            </a:r>
          </a:p>
          <a:p>
            <a:pPr indent="457200">
              <a:buFont typeface="Arial" panose="020B0604020202020204" pitchFamily="34" charset="0"/>
              <a:buChar char="•"/>
            </a:pPr>
            <a:endParaRPr lang="en-US" sz="1400" dirty="0">
              <a:latin typeface="Book Antiqua" panose="02040602050305030304" pitchFamily="18" charset="0"/>
              <a:cs typeface="Times New Roman" panose="02020603050405020304" pitchFamily="18" charset="0"/>
            </a:endParaRPr>
          </a:p>
          <a:p>
            <a:pPr indent="457200">
              <a:buFont typeface="Arial" panose="020B0604020202020204" pitchFamily="34" charset="0"/>
              <a:buChar char="•"/>
            </a:pPr>
            <a:r>
              <a:rPr lang="en-US" sz="2800" dirty="0">
                <a:latin typeface="Book Antiqua" panose="02040602050305030304" pitchFamily="18" charset="0"/>
                <a:cs typeface="Times New Roman" panose="02020603050405020304" pitchFamily="18" charset="0"/>
              </a:rPr>
              <a:t>HMT barrier</a:t>
            </a:r>
          </a:p>
          <a:p>
            <a:pPr indent="457200">
              <a:buFont typeface="Arial" panose="020B0604020202020204" pitchFamily="34" charset="0"/>
              <a:buChar char="•"/>
            </a:pPr>
            <a:endParaRPr lang="en-US" sz="1400" dirty="0">
              <a:latin typeface="Book Antiqua" panose="02040602050305030304" pitchFamily="18" charset="0"/>
              <a:cs typeface="Times New Roman" panose="02020603050405020304" pitchFamily="18" charset="0"/>
            </a:endParaRPr>
          </a:p>
          <a:p>
            <a:pPr indent="457200">
              <a:buFont typeface="Arial" panose="020B0604020202020204" pitchFamily="34" charset="0"/>
              <a:buChar char="•"/>
            </a:pPr>
            <a:r>
              <a:rPr lang="en-US" sz="2800" dirty="0">
                <a:latin typeface="Book Antiqua" panose="02040602050305030304" pitchFamily="18" charset="0"/>
                <a:cs typeface="Times New Roman" panose="02020603050405020304" pitchFamily="18" charset="0"/>
              </a:rPr>
              <a:t>500 – 750 TEU U.S. Flag vessels</a:t>
            </a:r>
          </a:p>
          <a:p>
            <a:pPr indent="457200">
              <a:buFont typeface="Arial" panose="020B0604020202020204" pitchFamily="34" charset="0"/>
              <a:buChar char="•"/>
            </a:pPr>
            <a:endParaRPr lang="en-US" sz="1400" dirty="0">
              <a:latin typeface="Book Antiqua" panose="02040602050305030304" pitchFamily="18" charset="0"/>
              <a:cs typeface="Times New Roman" panose="02020603050405020304" pitchFamily="18" charset="0"/>
            </a:endParaRPr>
          </a:p>
          <a:p>
            <a:endParaRPr lang="en-US" sz="2800" dirty="0">
              <a:latin typeface="Book Antiqua" panose="02040602050305030304" pitchFamily="18" charset="0"/>
              <a:cs typeface="Times New Roman" panose="02020603050405020304" pitchFamily="18" charset="0"/>
            </a:endParaRPr>
          </a:p>
          <a:p>
            <a:endParaRPr lang="en-US" sz="2800" b="1" dirty="0">
              <a:latin typeface="Book Antiqua" panose="02040602050305030304" pitchFamily="18" charset="0"/>
              <a:cs typeface="Times New Roman" panose="02020603050405020304" pitchFamily="18" charset="0"/>
            </a:endParaRPr>
          </a:p>
          <a:p>
            <a:pPr algn="ctr"/>
            <a:endParaRPr lang="en-US" sz="2800" b="1" dirty="0">
              <a:latin typeface="Book Antiqua" panose="02040602050305030304" pitchFamily="18" charset="0"/>
              <a:cs typeface="Times New Roman" panose="02020603050405020304" pitchFamily="18" charset="0"/>
            </a:endParaRPr>
          </a:p>
          <a:p>
            <a:endParaRPr lang="en-US" sz="2400" dirty="0">
              <a:latin typeface="Book Antiqua" panose="0204060205030503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3764" y="1828801"/>
            <a:ext cx="2637037" cy="17769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4495800"/>
            <a:ext cx="4455808" cy="1275768"/>
          </a:xfrm>
          <a:prstGeom prst="rect">
            <a:avLst/>
          </a:prstGeom>
        </p:spPr>
      </p:pic>
    </p:spTree>
    <p:extLst>
      <p:ext uri="{BB962C8B-B14F-4D97-AF65-F5344CB8AC3E}">
        <p14:creationId xmlns:p14="http://schemas.microsoft.com/office/powerpoint/2010/main" val="2120062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3254"/>
            <a:ext cx="8229600" cy="1143000"/>
          </a:xfrm>
        </p:spPr>
        <p:txBody>
          <a:bodyPr>
            <a:normAutofit/>
          </a:bodyPr>
          <a:lstStyle/>
          <a:p>
            <a:r>
              <a:rPr lang="en-US" sz="4000" b="1" dirty="0">
                <a:latin typeface="Book Antiqua" panose="02040602050305030304" pitchFamily="18" charset="0"/>
                <a:cs typeface="Times New Roman" panose="02020603050405020304" pitchFamily="18" charset="0"/>
              </a:rPr>
              <a:t>America’s Marine Highway</a:t>
            </a:r>
          </a:p>
        </p:txBody>
      </p:sp>
      <p:sp>
        <p:nvSpPr>
          <p:cNvPr id="4" name="Rectangle 3"/>
          <p:cNvSpPr/>
          <p:nvPr/>
        </p:nvSpPr>
        <p:spPr>
          <a:xfrm>
            <a:off x="2438400" y="1447800"/>
            <a:ext cx="7391400" cy="3385542"/>
          </a:xfrm>
          <a:prstGeom prst="rect">
            <a:avLst/>
          </a:prstGeom>
        </p:spPr>
        <p:txBody>
          <a:bodyPr wrap="square">
            <a:spAutoFit/>
          </a:bodyPr>
          <a:lstStyle/>
          <a:p>
            <a:pPr algn="ctr"/>
            <a:r>
              <a:rPr lang="en-US" sz="4000" b="1" i="1" dirty="0">
                <a:latin typeface="Book Antiqua" panose="02040602050305030304" pitchFamily="18" charset="0"/>
                <a:cs typeface="Times New Roman" panose="02020603050405020304" pitchFamily="18" charset="0"/>
              </a:rPr>
              <a:t>New</a:t>
            </a:r>
            <a:r>
              <a:rPr lang="en-US" sz="4000" b="1" dirty="0">
                <a:latin typeface="Book Antiqua" panose="02040602050305030304" pitchFamily="18" charset="0"/>
                <a:cs typeface="Times New Roman" panose="02020603050405020304" pitchFamily="18" charset="0"/>
              </a:rPr>
              <a:t> Vision</a:t>
            </a:r>
          </a:p>
          <a:p>
            <a:pPr algn="ctr"/>
            <a:endParaRPr lang="en-US" sz="2000" b="1" dirty="0">
              <a:latin typeface="Book Antiqua" panose="02040602050305030304" pitchFamily="18" charset="0"/>
              <a:cs typeface="Times New Roman" panose="02020603050405020304" pitchFamily="18" charset="0"/>
            </a:endParaRPr>
          </a:p>
          <a:p>
            <a:pPr indent="457200">
              <a:buFont typeface="Arial" panose="020B0604020202020204" pitchFamily="34" charset="0"/>
              <a:buChar char="•"/>
            </a:pPr>
            <a:r>
              <a:rPr lang="en-US" sz="2800" dirty="0">
                <a:latin typeface="Book Antiqua" panose="02040602050305030304" pitchFamily="18" charset="0"/>
                <a:cs typeface="Times New Roman" panose="02020603050405020304" pitchFamily="18" charset="0"/>
              </a:rPr>
              <a:t>Inland waterways and harbors</a:t>
            </a:r>
          </a:p>
          <a:p>
            <a:pPr indent="457200"/>
            <a:endParaRPr lang="en-US" sz="1400" b="1" dirty="0">
              <a:latin typeface="Book Antiqua" panose="02040602050305030304" pitchFamily="18" charset="0"/>
              <a:cs typeface="Times New Roman" panose="02020603050405020304" pitchFamily="18" charset="0"/>
            </a:endParaRPr>
          </a:p>
          <a:p>
            <a:pPr indent="457200">
              <a:buFont typeface="Arial" panose="020B0604020202020204" pitchFamily="34" charset="0"/>
              <a:buChar char="•"/>
            </a:pPr>
            <a:r>
              <a:rPr lang="en-US" sz="2800" dirty="0">
                <a:latin typeface="Book Antiqua" panose="02040602050305030304" pitchFamily="18" charset="0"/>
                <a:cs typeface="Times New Roman" panose="02020603050405020304" pitchFamily="18" charset="0"/>
              </a:rPr>
              <a:t>Use of existing tug/barge</a:t>
            </a:r>
          </a:p>
          <a:p>
            <a:pPr indent="457200">
              <a:buFont typeface="Arial" panose="020B0604020202020204" pitchFamily="34" charset="0"/>
              <a:buChar char="•"/>
            </a:pPr>
            <a:endParaRPr lang="en-US" sz="1400" dirty="0">
              <a:latin typeface="Book Antiqua" panose="02040602050305030304" pitchFamily="18" charset="0"/>
              <a:cs typeface="Times New Roman" panose="02020603050405020304" pitchFamily="18" charset="0"/>
            </a:endParaRPr>
          </a:p>
          <a:p>
            <a:pPr indent="457200">
              <a:buFont typeface="Arial" panose="020B0604020202020204" pitchFamily="34" charset="0"/>
              <a:buChar char="•"/>
            </a:pPr>
            <a:r>
              <a:rPr lang="en-US" sz="2800" dirty="0">
                <a:latin typeface="Book Antiqua" panose="02040602050305030304" pitchFamily="18" charset="0"/>
                <a:cs typeface="Times New Roman" panose="02020603050405020304" pitchFamily="18" charset="0"/>
              </a:rPr>
              <a:t>Connecting metro centers </a:t>
            </a:r>
          </a:p>
          <a:p>
            <a:r>
              <a:rPr lang="en-US" sz="2800" dirty="0">
                <a:latin typeface="Book Antiqua" panose="02040602050305030304" pitchFamily="18" charset="0"/>
                <a:cs typeface="Times New Roman" panose="02020603050405020304" pitchFamily="18" charset="0"/>
              </a:rPr>
              <a:t>      and coastal gateways</a:t>
            </a:r>
          </a:p>
          <a:p>
            <a:endParaRPr lang="en-US" sz="1400" dirty="0">
              <a:latin typeface="Book Antiqua" panose="02040602050305030304" pitchFamily="18" charset="0"/>
              <a:cs typeface="Times New Roman" panose="02020603050405020304" pitchFamily="18" charset="0"/>
            </a:endParaRPr>
          </a:p>
        </p:txBody>
      </p:sp>
      <p:pic>
        <p:nvPicPr>
          <p:cNvPr id="6146"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067" y="2911398"/>
            <a:ext cx="2720976" cy="1752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4912" y="4343400"/>
            <a:ext cx="3291840" cy="2194560"/>
          </a:xfrm>
          <a:prstGeom prst="rect">
            <a:avLst/>
          </a:prstGeom>
        </p:spPr>
      </p:pic>
    </p:spTree>
    <p:extLst>
      <p:ext uri="{BB962C8B-B14F-4D97-AF65-F5344CB8AC3E}">
        <p14:creationId xmlns:p14="http://schemas.microsoft.com/office/powerpoint/2010/main" val="2971552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780210173"/>
              </p:ext>
            </p:extLst>
          </p:nvPr>
        </p:nvGraphicFramePr>
        <p:xfrm>
          <a:off x="1511300" y="415925"/>
          <a:ext cx="8888413" cy="6664325"/>
        </p:xfrm>
        <a:graphic>
          <a:graphicData uri="http://schemas.openxmlformats.org/presentationml/2006/ole">
            <mc:AlternateContent xmlns:mc="http://schemas.openxmlformats.org/markup-compatibility/2006">
              <mc:Choice xmlns:v="urn:schemas-microsoft-com:vml" Requires="v">
                <p:oleObj spid="_x0000_s1047" name="Slide" r:id="rId4" imgW="4393618" imgH="3296429" progId="PowerPoint.Slide.12">
                  <p:embed/>
                </p:oleObj>
              </mc:Choice>
              <mc:Fallback>
                <p:oleObj name="Slide" r:id="rId4" imgW="4393618" imgH="3296429" progId="PowerPoint.Slide.12">
                  <p:embed/>
                  <p:pic>
                    <p:nvPicPr>
                      <p:cNvPr id="3" name="Object 2"/>
                      <p:cNvPicPr>
                        <a:picLocks noChangeAspect="1" noChangeArrowheads="1"/>
                      </p:cNvPicPr>
                      <p:nvPr/>
                    </p:nvPicPr>
                    <p:blipFill>
                      <a:blip r:embed="rId5"/>
                      <a:srcRect/>
                      <a:stretch>
                        <a:fillRect/>
                      </a:stretch>
                    </p:blipFill>
                    <p:spPr bwMode="auto">
                      <a:xfrm>
                        <a:off x="1511300" y="415925"/>
                        <a:ext cx="8888413" cy="6664325"/>
                      </a:xfrm>
                      <a:prstGeom prst="rect">
                        <a:avLst/>
                      </a:prstGeom>
                      <a:noFill/>
                      <a:ln>
                        <a:noFill/>
                      </a:ln>
                    </p:spPr>
                  </p:pic>
                </p:oleObj>
              </mc:Fallback>
            </mc:AlternateContent>
          </a:graphicData>
        </a:graphic>
      </p:graphicFrame>
      <p:sp>
        <p:nvSpPr>
          <p:cNvPr id="2" name="TextBox 1"/>
          <p:cNvSpPr txBox="1"/>
          <p:nvPr/>
        </p:nvSpPr>
        <p:spPr>
          <a:xfrm>
            <a:off x="1097280" y="97536"/>
            <a:ext cx="10460736"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Marine Highway Routes</a:t>
            </a:r>
          </a:p>
        </p:txBody>
      </p:sp>
    </p:spTree>
    <p:extLst>
      <p:ext uri="{BB962C8B-B14F-4D97-AF65-F5344CB8AC3E}">
        <p14:creationId xmlns:p14="http://schemas.microsoft.com/office/powerpoint/2010/main" val="654665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677271353"/>
              </p:ext>
            </p:extLst>
          </p:nvPr>
        </p:nvGraphicFramePr>
        <p:xfrm>
          <a:off x="1524000" y="425959"/>
          <a:ext cx="8863013" cy="6187784"/>
        </p:xfrm>
        <a:graphic>
          <a:graphicData uri="http://schemas.openxmlformats.org/presentationml/2006/ole">
            <mc:AlternateContent xmlns:mc="http://schemas.openxmlformats.org/markup-compatibility/2006">
              <mc:Choice xmlns:v="urn:schemas-microsoft-com:vml" Requires="v">
                <p:oleObj spid="_x0000_s2063" name="Slide" r:id="rId4" imgW="4372334" imgH="3278073" progId="PowerPoint.Slide.12">
                  <p:embed/>
                </p:oleObj>
              </mc:Choice>
              <mc:Fallback>
                <p:oleObj name="Slide" r:id="rId4" imgW="4372334" imgH="3278073" progId="PowerPoint.Slide.12">
                  <p:embed/>
                  <p:pic>
                    <p:nvPicPr>
                      <p:cNvPr id="3" name="Object 2"/>
                      <p:cNvPicPr>
                        <a:picLocks noChangeAspect="1" noChangeArrowheads="1"/>
                      </p:cNvPicPr>
                      <p:nvPr/>
                    </p:nvPicPr>
                    <p:blipFill>
                      <a:blip r:embed="rId5"/>
                      <a:srcRect/>
                      <a:stretch>
                        <a:fillRect/>
                      </a:stretch>
                    </p:blipFill>
                    <p:spPr bwMode="auto">
                      <a:xfrm>
                        <a:off x="1524000" y="425959"/>
                        <a:ext cx="8863013" cy="6187784"/>
                      </a:xfrm>
                      <a:prstGeom prst="rect">
                        <a:avLst/>
                      </a:prstGeom>
                      <a:noFill/>
                      <a:ln>
                        <a:noFill/>
                      </a:ln>
                    </p:spPr>
                  </p:pic>
                </p:oleObj>
              </mc:Fallback>
            </mc:AlternateContent>
          </a:graphicData>
        </a:graphic>
      </p:graphicFrame>
      <p:sp>
        <p:nvSpPr>
          <p:cNvPr id="2" name="TextBox 1"/>
          <p:cNvSpPr txBox="1"/>
          <p:nvPr/>
        </p:nvSpPr>
        <p:spPr>
          <a:xfrm>
            <a:off x="1097280" y="97536"/>
            <a:ext cx="10460736" cy="646331"/>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Marine Highway Designated Projects and Grants</a:t>
            </a:r>
          </a:p>
        </p:txBody>
      </p:sp>
    </p:spTree>
    <p:extLst>
      <p:ext uri="{BB962C8B-B14F-4D97-AF65-F5344CB8AC3E}">
        <p14:creationId xmlns:p14="http://schemas.microsoft.com/office/powerpoint/2010/main" val="493683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81200" y="0"/>
            <a:ext cx="8229600" cy="1085850"/>
          </a:xfrm>
        </p:spPr>
        <p:txBody>
          <a:bodyPr>
            <a:normAutofit/>
          </a:bodyPr>
          <a:lstStyle/>
          <a:p>
            <a:pPr lvl="0" algn="ctr"/>
            <a:r>
              <a:rPr lang="en-US" sz="4000" b="1" dirty="0">
                <a:latin typeface="Book Antiqua" panose="02040602050305030304" pitchFamily="18" charset="0"/>
                <a:ea typeface="Tahoma" panose="020B0604030504040204" pitchFamily="34" charset="0"/>
                <a:cs typeface="Times New Roman" panose="02020603050405020304" pitchFamily="18" charset="0"/>
              </a:rPr>
              <a:t>    Marine Highway Grants</a:t>
            </a:r>
            <a:endParaRPr lang="en-US" sz="4000" b="1" dirty="0">
              <a:latin typeface="Book Antiqua" panose="02040602050305030304" pitchFamily="18" charset="0"/>
              <a:cs typeface="Times New Roman" panose="02020603050405020304" pitchFamily="18" charset="0"/>
            </a:endParaRPr>
          </a:p>
        </p:txBody>
      </p:sp>
      <p:sp>
        <p:nvSpPr>
          <p:cNvPr id="3" name="Content Placeholder 2"/>
          <p:cNvSpPr>
            <a:spLocks noGrp="1"/>
          </p:cNvSpPr>
          <p:nvPr>
            <p:ph idx="1"/>
          </p:nvPr>
        </p:nvSpPr>
        <p:spPr>
          <a:xfrm>
            <a:off x="1878904" y="1085850"/>
            <a:ext cx="9995770" cy="5029200"/>
          </a:xfrm>
        </p:spPr>
        <p:txBody>
          <a:bodyPr>
            <a:noAutofit/>
          </a:bodyPr>
          <a:lstStyle/>
          <a:p>
            <a:pPr marL="457200" lvl="1" indent="-342900"/>
            <a:r>
              <a:rPr lang="en-US" dirty="0">
                <a:latin typeface="Times New Roman" panose="02020603050405020304" pitchFamily="18" charset="0"/>
                <a:ea typeface="Tahoma" panose="020B0604030504040204" pitchFamily="34" charset="0"/>
                <a:cs typeface="Times New Roman" panose="02020603050405020304" pitchFamily="18" charset="0"/>
              </a:rPr>
              <a:t>FY 2010 ($7M)</a:t>
            </a:r>
          </a:p>
          <a:p>
            <a:pPr marL="914400" lvl="2" indent="-342900"/>
            <a:r>
              <a:rPr lang="en-US" dirty="0">
                <a:latin typeface="Times New Roman" panose="02020603050405020304" pitchFamily="18" charset="0"/>
                <a:ea typeface="Tahoma" panose="020B0604030504040204" pitchFamily="34" charset="0"/>
                <a:cs typeface="Times New Roman" panose="02020603050405020304" pitchFamily="18" charset="0"/>
              </a:rPr>
              <a:t>James River Expansion Project ($1,100,000)</a:t>
            </a:r>
          </a:p>
          <a:p>
            <a:pPr marL="914400" lvl="2" indent="-342900"/>
            <a:r>
              <a:rPr lang="en-US" dirty="0">
                <a:latin typeface="Times New Roman" panose="02020603050405020304" pitchFamily="18" charset="0"/>
                <a:ea typeface="Tahoma" panose="020B0604030504040204" pitchFamily="34" charset="0"/>
                <a:cs typeface="Times New Roman" panose="02020603050405020304" pitchFamily="18" charset="0"/>
              </a:rPr>
              <a:t>Cross Gulf Container Expansion ($3,340,000)</a:t>
            </a:r>
          </a:p>
          <a:p>
            <a:pPr marL="914400" lvl="2" indent="-342900"/>
            <a:r>
              <a:rPr lang="en-US" dirty="0" err="1">
                <a:latin typeface="Times New Roman" panose="02020603050405020304" pitchFamily="18" charset="0"/>
                <a:ea typeface="Tahoma" panose="020B0604030504040204" pitchFamily="34" charset="0"/>
                <a:cs typeface="Times New Roman" panose="02020603050405020304" pitchFamily="18" charset="0"/>
              </a:rPr>
              <a:t>Tenn</a:t>
            </a:r>
            <a:r>
              <a:rPr lang="en-US" dirty="0">
                <a:latin typeface="Times New Roman" panose="02020603050405020304" pitchFamily="18" charset="0"/>
                <a:ea typeface="Tahoma" panose="020B0604030504040204" pitchFamily="34" charset="0"/>
                <a:cs typeface="Times New Roman" panose="02020603050405020304" pitchFamily="18" charset="0"/>
              </a:rPr>
              <a:t>-Tom Waterway Project ($1,760,000)</a:t>
            </a:r>
          </a:p>
          <a:p>
            <a:pPr marL="457200" lvl="1" indent="-342900"/>
            <a:r>
              <a:rPr lang="en-US" dirty="0">
                <a:latin typeface="Times New Roman" panose="02020603050405020304" pitchFamily="18" charset="0"/>
                <a:ea typeface="Tahoma" panose="020B0604030504040204" pitchFamily="34" charset="0"/>
                <a:cs typeface="Times New Roman" panose="02020603050405020304" pitchFamily="18" charset="0"/>
              </a:rPr>
              <a:t>FY 2016 ($5M)</a:t>
            </a:r>
          </a:p>
          <a:p>
            <a:pPr marL="914400" lvl="2" indent="-342900"/>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ahoma" panose="020B0604030504040204" pitchFamily="34" charset="0"/>
                <a:cs typeface="Times New Roman" panose="02020603050405020304" pitchFamily="18" charset="0"/>
              </a:rPr>
              <a:t>Baton Rouge–New Orleans Shuttle on the M-55 - $1,758,595</a:t>
            </a:r>
          </a:p>
          <a:p>
            <a:pPr marL="914400" lvl="2" indent="-342900"/>
            <a:r>
              <a:rPr lang="en-US" dirty="0">
                <a:latin typeface="Times New Roman" panose="02020603050405020304" pitchFamily="18" charset="0"/>
                <a:ea typeface="Tahoma" panose="020B0604030504040204" pitchFamily="34" charset="0"/>
                <a:cs typeface="Times New Roman" panose="02020603050405020304" pitchFamily="18" charset="0"/>
              </a:rPr>
              <a:t>   Illinois Intrastate Shuttle on the M-55 - $713,000</a:t>
            </a:r>
          </a:p>
          <a:p>
            <a:pPr marL="914400" lvl="2" indent="-342900"/>
            <a:r>
              <a:rPr lang="en-US" dirty="0">
                <a:latin typeface="Times New Roman" panose="02020603050405020304" pitchFamily="18" charset="0"/>
                <a:ea typeface="Tahoma" panose="020B0604030504040204" pitchFamily="34" charset="0"/>
                <a:cs typeface="Times New Roman" panose="02020603050405020304" pitchFamily="18" charset="0"/>
              </a:rPr>
              <a:t>   James River Expansion Project on the M-64 - $476,748</a:t>
            </a:r>
          </a:p>
          <a:p>
            <a:pPr marL="914400" lvl="2" indent="-342900"/>
            <a:r>
              <a:rPr lang="en-US" dirty="0">
                <a:latin typeface="Times New Roman" panose="02020603050405020304" pitchFamily="18" charset="0"/>
                <a:ea typeface="Tahoma" panose="020B0604030504040204" pitchFamily="34" charset="0"/>
                <a:cs typeface="Times New Roman" panose="02020603050405020304" pitchFamily="18" charset="0"/>
              </a:rPr>
              <a:t>   New York Harbor and Container and Trailer on Barge - $1,632,296  </a:t>
            </a:r>
          </a:p>
          <a:p>
            <a:pPr marL="914400" lvl="2" indent="-342900"/>
            <a:r>
              <a:rPr lang="en-US" dirty="0">
                <a:latin typeface="Times New Roman" panose="02020603050405020304" pitchFamily="18" charset="0"/>
                <a:ea typeface="Tahoma" panose="020B0604030504040204" pitchFamily="34" charset="0"/>
                <a:cs typeface="Times New Roman" panose="02020603050405020304" pitchFamily="18" charset="0"/>
              </a:rPr>
              <a:t>   M-55/M-35 Container on Barge Project - $96,000</a:t>
            </a:r>
          </a:p>
          <a:p>
            <a:pPr marL="914400" lvl="2" indent="-342900"/>
            <a:r>
              <a:rPr lang="en-US" dirty="0">
                <a:latin typeface="Times New Roman" panose="02020603050405020304" pitchFamily="18" charset="0"/>
                <a:ea typeface="Tahoma" panose="020B0604030504040204" pitchFamily="34" charset="0"/>
                <a:cs typeface="Times New Roman" panose="02020603050405020304" pitchFamily="18" charset="0"/>
              </a:rPr>
              <a:t>   Potomac River Commuter Ferry Project - $173,361</a:t>
            </a:r>
          </a:p>
        </p:txBody>
      </p:sp>
    </p:spTree>
    <p:extLst>
      <p:ext uri="{BB962C8B-B14F-4D97-AF65-F5344CB8AC3E}">
        <p14:creationId xmlns:p14="http://schemas.microsoft.com/office/powerpoint/2010/main" val="2674043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91638" y="-1"/>
            <a:ext cx="8217074" cy="1152395"/>
          </a:xfrm>
        </p:spPr>
        <p:txBody>
          <a:bodyPr>
            <a:normAutofit/>
          </a:bodyPr>
          <a:lstStyle/>
          <a:p>
            <a:pPr lvl="0" algn="ctr"/>
            <a:r>
              <a:rPr lang="en-US" sz="4000" b="1" dirty="0">
                <a:latin typeface="Book Antiqua" panose="02040602050305030304" pitchFamily="18" charset="0"/>
                <a:ea typeface="Tahoma" panose="020B0604030504040204" pitchFamily="34" charset="0"/>
                <a:cs typeface="Times New Roman" panose="02020603050405020304" pitchFamily="18" charset="0"/>
              </a:rPr>
              <a:t>    Marine Highway Grants (cont.)</a:t>
            </a:r>
            <a:endParaRPr lang="en-US" sz="4000" b="1" dirty="0">
              <a:latin typeface="Book Antiqua" panose="02040602050305030304" pitchFamily="18" charset="0"/>
              <a:cs typeface="Times New Roman" panose="02020603050405020304" pitchFamily="18" charset="0"/>
            </a:endParaRPr>
          </a:p>
        </p:txBody>
      </p:sp>
      <p:sp>
        <p:nvSpPr>
          <p:cNvPr id="3" name="Content Placeholder 2"/>
          <p:cNvSpPr>
            <a:spLocks noGrp="1"/>
          </p:cNvSpPr>
          <p:nvPr>
            <p:ph idx="1"/>
          </p:nvPr>
        </p:nvSpPr>
        <p:spPr>
          <a:xfrm>
            <a:off x="1991638" y="1334544"/>
            <a:ext cx="8229599" cy="5029200"/>
          </a:xfrm>
        </p:spPr>
        <p:txBody>
          <a:bodyPr>
            <a:noAutofit/>
          </a:bodyPr>
          <a:lstStyle/>
          <a:p>
            <a:pPr marL="457200" lvl="1" indent="-342900"/>
            <a:r>
              <a:rPr lang="en-US" dirty="0">
                <a:latin typeface="Times New Roman" panose="02020603050405020304" pitchFamily="18" charset="0"/>
                <a:ea typeface="Tahoma" panose="020B0604030504040204" pitchFamily="34" charset="0"/>
                <a:cs typeface="Times New Roman" panose="02020603050405020304" pitchFamily="18" charset="0"/>
              </a:rPr>
              <a:t>FY 2017 ($5M)</a:t>
            </a:r>
          </a:p>
          <a:p>
            <a:pPr marL="914400" lvl="2" indent="-342900"/>
            <a:r>
              <a:rPr lang="en-US" dirty="0">
                <a:latin typeface="Times New Roman" panose="02020603050405020304" pitchFamily="18" charset="0"/>
                <a:ea typeface="Tahoma" panose="020B0604030504040204" pitchFamily="34" charset="0"/>
                <a:cs typeface="Times New Roman" panose="02020603050405020304" pitchFamily="18" charset="0"/>
              </a:rPr>
              <a:t>Estimated Mid-October NOFO publication</a:t>
            </a:r>
          </a:p>
          <a:p>
            <a:pPr marL="914400" lvl="2" indent="-342900"/>
            <a:r>
              <a:rPr lang="en-US" dirty="0">
                <a:latin typeface="Times New Roman" panose="02020603050405020304" pitchFamily="18" charset="0"/>
                <a:ea typeface="Tahoma" panose="020B0604030504040204" pitchFamily="34" charset="0"/>
                <a:cs typeface="Times New Roman" panose="02020603050405020304" pitchFamily="18" charset="0"/>
              </a:rPr>
              <a:t>60-day open period w/ grant webinar</a:t>
            </a:r>
          </a:p>
          <a:p>
            <a:pPr marL="914400" lvl="2" indent="-342900"/>
            <a:r>
              <a:rPr lang="en-US" dirty="0">
                <a:latin typeface="Times New Roman" panose="02020603050405020304" pitchFamily="18" charset="0"/>
                <a:ea typeface="Tahoma" panose="020B0604030504040204" pitchFamily="34" charset="0"/>
                <a:cs typeface="Times New Roman" panose="02020603050405020304" pitchFamily="18" charset="0"/>
              </a:rPr>
              <a:t>Only Designated Projects are eligible</a:t>
            </a:r>
          </a:p>
          <a:p>
            <a:pPr marL="571500" lvl="2" indent="0">
              <a:buNone/>
            </a:pPr>
            <a:r>
              <a:rPr lang="en-US" sz="2400" dirty="0">
                <a:latin typeface="Times New Roman" panose="02020603050405020304" pitchFamily="18" charset="0"/>
                <a:ea typeface="Tahoma" panose="020B0604030504040204" pitchFamily="34" charset="0"/>
                <a:cs typeface="Times New Roman" panose="02020603050405020304" pitchFamily="18" charset="0"/>
              </a:rPr>
              <a:t>To be used for the ‘development and expansion of”:</a:t>
            </a:r>
          </a:p>
          <a:p>
            <a:pPr marL="914400" lvl="2" indent="-342900"/>
            <a:r>
              <a:rPr lang="en-US" sz="2400" dirty="0">
                <a:latin typeface="Times New Roman" panose="02020603050405020304" pitchFamily="18" charset="0"/>
                <a:ea typeface="Tahoma" panose="020B0604030504040204" pitchFamily="34" charset="0"/>
                <a:cs typeface="Times New Roman" panose="02020603050405020304" pitchFamily="18" charset="0"/>
              </a:rPr>
              <a:t>‘documented vessels’, and</a:t>
            </a:r>
          </a:p>
          <a:p>
            <a:pPr marL="914400" lvl="2" indent="-342900"/>
            <a:r>
              <a:rPr lang="en-US" sz="2400" dirty="0">
                <a:latin typeface="Times New Roman" panose="02020603050405020304" pitchFamily="18" charset="0"/>
                <a:ea typeface="Tahoma" panose="020B0604030504040204" pitchFamily="34" charset="0"/>
                <a:cs typeface="Times New Roman" panose="02020603050405020304" pitchFamily="18" charset="0"/>
              </a:rPr>
              <a:t>‘Port and landside infrastructure’</a:t>
            </a:r>
          </a:p>
          <a:p>
            <a:pPr marL="914400" lvl="2" indent="0">
              <a:buNone/>
            </a:pPr>
            <a:endParaRPr lang="en-US" sz="2400" dirty="0">
              <a:latin typeface="Times New Roman" panose="02020603050405020304" pitchFamily="18" charset="0"/>
              <a:ea typeface="Tahoma" panose="020B0604030504040204" pitchFamily="34" charset="0"/>
              <a:cs typeface="Times New Roman" panose="02020603050405020304" pitchFamily="18" charset="0"/>
            </a:endParaRPr>
          </a:p>
          <a:p>
            <a:pPr marL="457200" lvl="1" indent="-342900"/>
            <a:r>
              <a:rPr lang="en-US" dirty="0">
                <a:latin typeface="Times New Roman" panose="02020603050405020304" pitchFamily="18" charset="0"/>
                <a:ea typeface="Tahoma" panose="020B0604030504040204" pitchFamily="34" charset="0"/>
                <a:cs typeface="Times New Roman" panose="02020603050405020304" pitchFamily="18" charset="0"/>
              </a:rPr>
              <a:t>FY 2018 ($7M) – Draft Senate Appropriations Bill</a:t>
            </a:r>
          </a:p>
        </p:txBody>
      </p:sp>
    </p:spTree>
    <p:extLst>
      <p:ext uri="{BB962C8B-B14F-4D97-AF65-F5344CB8AC3E}">
        <p14:creationId xmlns:p14="http://schemas.microsoft.com/office/powerpoint/2010/main" val="3042768076"/>
      </p:ext>
    </p:extLst>
  </p:cSld>
  <p:clrMapOvr>
    <a:masterClrMapping/>
  </p:clrMapOvr>
</p:sld>
</file>

<file path=ppt/theme/theme1.xml><?xml version="1.0" encoding="utf-8"?>
<a:theme xmlns:a="http://schemas.openxmlformats.org/drawingml/2006/main" name="2_DOT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TotalTime>
  <Words>1464</Words>
  <Application>Microsoft Office PowerPoint</Application>
  <PresentationFormat>Widescreen</PresentationFormat>
  <Paragraphs>193</Paragraphs>
  <Slides>17</Slides>
  <Notes>11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9" baseType="lpstr">
      <vt:lpstr>Arial</vt:lpstr>
      <vt:lpstr>Book Antiqua</vt:lpstr>
      <vt:lpstr>Calibri</vt:lpstr>
      <vt:lpstr>Century Schoolbook</vt:lpstr>
      <vt:lpstr>Helvetica</vt:lpstr>
      <vt:lpstr>Palace Script MT</vt:lpstr>
      <vt:lpstr>Segoe UI</vt:lpstr>
      <vt:lpstr>Sylfaen</vt:lpstr>
      <vt:lpstr>Tahoma</vt:lpstr>
      <vt:lpstr>Times New Roman</vt:lpstr>
      <vt:lpstr>2_DOTTheme1</vt:lpstr>
      <vt:lpstr>Slide</vt:lpstr>
      <vt:lpstr>PowerPoint Presentation</vt:lpstr>
      <vt:lpstr>America’s Marine Highway</vt:lpstr>
      <vt:lpstr>Legislative Authority </vt:lpstr>
      <vt:lpstr>America’s Marine Highway</vt:lpstr>
      <vt:lpstr>America’s Marine Highway</vt:lpstr>
      <vt:lpstr>PowerPoint Presentation</vt:lpstr>
      <vt:lpstr>PowerPoint Presentation</vt:lpstr>
      <vt:lpstr>    Marine Highway Grants</vt:lpstr>
      <vt:lpstr>    Marine Highway Grants (cont.)</vt:lpstr>
      <vt:lpstr>Critical Elements for Creating  Marine Highway Services </vt:lpstr>
      <vt:lpstr>M-64 Express</vt:lpstr>
      <vt:lpstr>Port of Baton Rouge and Port of New Orleans Container on Barge</vt:lpstr>
      <vt:lpstr>Current Program Efforts </vt:lpstr>
      <vt:lpstr>StrongPorts Program</vt:lpstr>
      <vt:lpstr>Build America Bureau </vt:lpstr>
      <vt:lpstr>Fixing America’s Surface Transportation (FAST) Act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Marine Highways- Creating Innovative Supply Chain Solution</dc:title>
  <dc:creator>Jones, Fred (MARAD)</dc:creator>
  <cp:lastModifiedBy>Davies, Scott (MARAD)</cp:lastModifiedBy>
  <cp:revision>24</cp:revision>
  <dcterms:created xsi:type="dcterms:W3CDTF">2017-08-25T15:57:16Z</dcterms:created>
  <dcterms:modified xsi:type="dcterms:W3CDTF">2017-09-28T04:32:27Z</dcterms:modified>
</cp:coreProperties>
</file>